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92"/>
  </p:normalViewPr>
  <p:slideViewPr>
    <p:cSldViewPr snapToGrid="0">
      <p:cViewPr>
        <p:scale>
          <a:sx n="99" d="100"/>
          <a:sy n="99" d="100"/>
        </p:scale>
        <p:origin x="8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979471-143F-874B-98D8-59EB2C2C99B4}" type="doc">
      <dgm:prSet loTypeId="urn:microsoft.com/office/officeart/2005/8/layout/h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1425EF3-89CE-6647-B816-A22E5A5C101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800" dirty="0"/>
            <a:t>Geodata</a:t>
          </a:r>
        </a:p>
      </dgm:t>
    </dgm:pt>
    <dgm:pt modelId="{91C8F908-F8FD-6642-BDEE-3B74DEF71F83}" type="parTrans" cxnId="{31C56513-1B52-894D-8917-D3A0727E01E7}">
      <dgm:prSet/>
      <dgm:spPr/>
      <dgm:t>
        <a:bodyPr/>
        <a:lstStyle/>
        <a:p>
          <a:endParaRPr lang="en-US"/>
        </a:p>
      </dgm:t>
    </dgm:pt>
    <dgm:pt modelId="{A6FB346F-5064-0144-BC38-1B09286F6205}" type="sibTrans" cxnId="{31C56513-1B52-894D-8917-D3A0727E01E7}">
      <dgm:prSet/>
      <dgm:spPr/>
      <dgm:t>
        <a:bodyPr/>
        <a:lstStyle/>
        <a:p>
          <a:endParaRPr lang="en-US"/>
        </a:p>
      </dgm:t>
    </dgm:pt>
    <dgm:pt modelId="{203F585F-5F9F-AD4B-9A58-2571F115D89C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Vector</a:t>
          </a:r>
        </a:p>
      </dgm:t>
    </dgm:pt>
    <dgm:pt modelId="{652A12D7-0551-9340-9B3C-B61751E3F24A}" type="parTrans" cxnId="{7ABD2143-5BEC-6141-95CA-B1A9F7FD7087}">
      <dgm:prSet/>
      <dgm:spPr/>
      <dgm:t>
        <a:bodyPr/>
        <a:lstStyle/>
        <a:p>
          <a:endParaRPr lang="en-US"/>
        </a:p>
      </dgm:t>
    </dgm:pt>
    <dgm:pt modelId="{6452488D-4570-CB4A-93E7-EC90C4003A6D}" type="sibTrans" cxnId="{7ABD2143-5BEC-6141-95CA-B1A9F7FD7087}">
      <dgm:prSet/>
      <dgm:spPr/>
      <dgm:t>
        <a:bodyPr/>
        <a:lstStyle/>
        <a:p>
          <a:endParaRPr lang="en-US"/>
        </a:p>
      </dgm:t>
    </dgm:pt>
    <dgm:pt modelId="{9F64508D-DFF0-7847-8974-39A94DC13273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Tabular</a:t>
          </a:r>
        </a:p>
      </dgm:t>
    </dgm:pt>
    <dgm:pt modelId="{A1D54B86-5318-C949-A2F8-164BDB2CD702}" type="parTrans" cxnId="{3C9E4418-F57F-F44A-9992-C5E4C6D14A12}">
      <dgm:prSet/>
      <dgm:spPr/>
      <dgm:t>
        <a:bodyPr/>
        <a:lstStyle/>
        <a:p>
          <a:endParaRPr lang="en-US"/>
        </a:p>
      </dgm:t>
    </dgm:pt>
    <dgm:pt modelId="{1A6EFF57-E526-9747-8B4F-E20779526D78}" type="sibTrans" cxnId="{3C9E4418-F57F-F44A-9992-C5E4C6D14A12}">
      <dgm:prSet/>
      <dgm:spPr/>
      <dgm:t>
        <a:bodyPr/>
        <a:lstStyle/>
        <a:p>
          <a:endParaRPr lang="en-US"/>
        </a:p>
      </dgm:t>
    </dgm:pt>
    <dgm:pt modelId="{842AD59B-20A7-7A49-804F-01479E0D4922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err="1"/>
            <a:t>AutoML</a:t>
          </a:r>
          <a:endParaRPr lang="en-US" dirty="0"/>
        </a:p>
      </dgm:t>
    </dgm:pt>
    <dgm:pt modelId="{7D1C27B6-5A69-6B47-9AE9-F1A97E575524}" type="parTrans" cxnId="{20680D87-9D06-6143-A292-A4AA26B4DA32}">
      <dgm:prSet/>
      <dgm:spPr/>
      <dgm:t>
        <a:bodyPr/>
        <a:lstStyle/>
        <a:p>
          <a:endParaRPr lang="en-US"/>
        </a:p>
      </dgm:t>
    </dgm:pt>
    <dgm:pt modelId="{1A11C32B-96B1-4741-A3B6-6590585FE721}" type="sibTrans" cxnId="{20680D87-9D06-6143-A292-A4AA26B4DA32}">
      <dgm:prSet/>
      <dgm:spPr/>
      <dgm:t>
        <a:bodyPr/>
        <a:lstStyle/>
        <a:p>
          <a:endParaRPr lang="en-US"/>
        </a:p>
      </dgm:t>
    </dgm:pt>
    <dgm:pt modelId="{EBACB881-4F0E-BA43-B867-6894767A5860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Target Variable</a:t>
          </a:r>
        </a:p>
      </dgm:t>
    </dgm:pt>
    <dgm:pt modelId="{06A1061C-1BA2-1941-AFF7-484810E88724}" type="parTrans" cxnId="{17E6DC3D-3978-A447-B001-41D998948E0A}">
      <dgm:prSet/>
      <dgm:spPr/>
      <dgm:t>
        <a:bodyPr/>
        <a:lstStyle/>
        <a:p>
          <a:endParaRPr lang="en-US"/>
        </a:p>
      </dgm:t>
    </dgm:pt>
    <dgm:pt modelId="{82075C1D-C333-4946-AA04-82953290986C}" type="sibTrans" cxnId="{17E6DC3D-3978-A447-B001-41D998948E0A}">
      <dgm:prSet/>
      <dgm:spPr/>
      <dgm:t>
        <a:bodyPr/>
        <a:lstStyle/>
        <a:p>
          <a:endParaRPr lang="en-US"/>
        </a:p>
      </dgm:t>
    </dgm:pt>
    <dgm:pt modelId="{DB8E3E20-9F3A-F749-9B01-48A4B0D170DA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Search Time</a:t>
          </a:r>
        </a:p>
      </dgm:t>
    </dgm:pt>
    <dgm:pt modelId="{A4A40E5F-B242-7643-9ECA-FC3E67FE30CE}" type="parTrans" cxnId="{6A1377FD-9AA9-3841-B353-ECE90CF9F698}">
      <dgm:prSet/>
      <dgm:spPr/>
      <dgm:t>
        <a:bodyPr/>
        <a:lstStyle/>
        <a:p>
          <a:endParaRPr lang="en-US"/>
        </a:p>
      </dgm:t>
    </dgm:pt>
    <dgm:pt modelId="{4528F2BD-E612-2541-AB01-C3AC4E3B90DB}" type="sibTrans" cxnId="{6A1377FD-9AA9-3841-B353-ECE90CF9F698}">
      <dgm:prSet/>
      <dgm:spPr/>
      <dgm:t>
        <a:bodyPr/>
        <a:lstStyle/>
        <a:p>
          <a:endParaRPr lang="en-US"/>
        </a:p>
      </dgm:t>
    </dgm:pt>
    <dgm:pt modelId="{EEE228E2-E633-0D45-93E6-619C308B98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Geo-interventions</a:t>
          </a:r>
        </a:p>
      </dgm:t>
    </dgm:pt>
    <dgm:pt modelId="{3CA7C955-2599-F645-A147-2242480495C7}" type="parTrans" cxnId="{78D01466-09B2-DB49-B1DE-D097787643D7}">
      <dgm:prSet/>
      <dgm:spPr/>
      <dgm:t>
        <a:bodyPr/>
        <a:lstStyle/>
        <a:p>
          <a:endParaRPr lang="en-US"/>
        </a:p>
      </dgm:t>
    </dgm:pt>
    <dgm:pt modelId="{B7102B9E-2A7C-F741-9A5B-E2C3542BDA7F}" type="sibTrans" cxnId="{78D01466-09B2-DB49-B1DE-D097787643D7}">
      <dgm:prSet/>
      <dgm:spPr/>
      <dgm:t>
        <a:bodyPr/>
        <a:lstStyle/>
        <a:p>
          <a:endParaRPr lang="en-US"/>
        </a:p>
      </dgm:t>
    </dgm:pt>
    <dgm:pt modelId="{7D818DAE-3302-9744-AD78-FA4AAE22E998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Variable Changes</a:t>
          </a:r>
        </a:p>
      </dgm:t>
    </dgm:pt>
    <dgm:pt modelId="{8AAD5C93-A3A9-2F4D-A0A1-867B4FA2993C}" type="parTrans" cxnId="{C61DFEB1-F961-954C-877B-E96EE9D5F375}">
      <dgm:prSet/>
      <dgm:spPr/>
      <dgm:t>
        <a:bodyPr/>
        <a:lstStyle/>
        <a:p>
          <a:endParaRPr lang="en-US"/>
        </a:p>
      </dgm:t>
    </dgm:pt>
    <dgm:pt modelId="{09E767A4-C2F3-EE4D-8BEF-4B9129F2F568}" type="sibTrans" cxnId="{C61DFEB1-F961-954C-877B-E96EE9D5F375}">
      <dgm:prSet/>
      <dgm:spPr/>
      <dgm:t>
        <a:bodyPr/>
        <a:lstStyle/>
        <a:p>
          <a:endParaRPr lang="en-US"/>
        </a:p>
      </dgm:t>
    </dgm:pt>
    <dgm:pt modelId="{7C59FAB3-C49D-6042-8281-5ADF1EB40DC7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Locatable</a:t>
          </a:r>
        </a:p>
      </dgm:t>
    </dgm:pt>
    <dgm:pt modelId="{2887D70D-864C-674E-A5A9-080C0D389D83}" type="parTrans" cxnId="{D89E1E62-D34C-7F41-A697-BB36A9A8EE00}">
      <dgm:prSet/>
      <dgm:spPr/>
      <dgm:t>
        <a:bodyPr/>
        <a:lstStyle/>
        <a:p>
          <a:endParaRPr lang="en-US"/>
        </a:p>
      </dgm:t>
    </dgm:pt>
    <dgm:pt modelId="{06ECC33F-8B8B-F043-8645-7FDBC5E0A371}" type="sibTrans" cxnId="{D89E1E62-D34C-7F41-A697-BB36A9A8EE00}">
      <dgm:prSet/>
      <dgm:spPr/>
      <dgm:t>
        <a:bodyPr/>
        <a:lstStyle/>
        <a:p>
          <a:endParaRPr lang="en-US"/>
        </a:p>
      </dgm:t>
    </dgm:pt>
    <dgm:pt modelId="{EDA4D445-17C0-3344-A104-AAACD570A284}" type="pres">
      <dgm:prSet presAssocID="{57979471-143F-874B-98D8-59EB2C2C99B4}" presName="Name0" presStyleCnt="0">
        <dgm:presLayoutVars>
          <dgm:dir/>
          <dgm:animLvl val="lvl"/>
          <dgm:resizeHandles val="exact"/>
        </dgm:presLayoutVars>
      </dgm:prSet>
      <dgm:spPr/>
    </dgm:pt>
    <dgm:pt modelId="{BEC6D075-AAE0-3F4D-848C-CA930239A076}" type="pres">
      <dgm:prSet presAssocID="{31425EF3-89CE-6647-B816-A22E5A5C1017}" presName="composite" presStyleCnt="0"/>
      <dgm:spPr/>
    </dgm:pt>
    <dgm:pt modelId="{4748E237-6B47-9045-B9FC-A3E2DFDC487D}" type="pres">
      <dgm:prSet presAssocID="{31425EF3-89CE-6647-B816-A22E5A5C101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37A55D1-8393-3447-82FF-DEC83F0D9406}" type="pres">
      <dgm:prSet presAssocID="{31425EF3-89CE-6647-B816-A22E5A5C1017}" presName="desTx" presStyleLbl="alignAccFollowNode1" presStyleIdx="0" presStyleCnt="3">
        <dgm:presLayoutVars>
          <dgm:bulletEnabled val="1"/>
        </dgm:presLayoutVars>
      </dgm:prSet>
      <dgm:spPr/>
    </dgm:pt>
    <dgm:pt modelId="{DAF79EB0-DD80-944D-B2CB-1C9CBA94B84D}" type="pres">
      <dgm:prSet presAssocID="{A6FB346F-5064-0144-BC38-1B09286F6205}" presName="space" presStyleCnt="0"/>
      <dgm:spPr/>
    </dgm:pt>
    <dgm:pt modelId="{5600A579-39F0-2343-82B5-FC1A2B50AC1E}" type="pres">
      <dgm:prSet presAssocID="{842AD59B-20A7-7A49-804F-01479E0D4922}" presName="composite" presStyleCnt="0"/>
      <dgm:spPr/>
    </dgm:pt>
    <dgm:pt modelId="{503F1489-E9AB-DD44-8ABD-599BE905D61B}" type="pres">
      <dgm:prSet presAssocID="{842AD59B-20A7-7A49-804F-01479E0D492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9473CAE-ADF3-E847-A89C-ABD6E7083861}" type="pres">
      <dgm:prSet presAssocID="{842AD59B-20A7-7A49-804F-01479E0D4922}" presName="desTx" presStyleLbl="alignAccFollowNode1" presStyleIdx="1" presStyleCnt="3">
        <dgm:presLayoutVars>
          <dgm:bulletEnabled val="1"/>
        </dgm:presLayoutVars>
      </dgm:prSet>
      <dgm:spPr/>
    </dgm:pt>
    <dgm:pt modelId="{C0BC9675-5C00-6D4F-90B1-5CDF65415E0E}" type="pres">
      <dgm:prSet presAssocID="{1A11C32B-96B1-4741-A3B6-6590585FE721}" presName="space" presStyleCnt="0"/>
      <dgm:spPr/>
    </dgm:pt>
    <dgm:pt modelId="{A471A4D0-5E19-1541-832C-E7C20404A6F0}" type="pres">
      <dgm:prSet presAssocID="{EEE228E2-E633-0D45-93E6-619C308B9867}" presName="composite" presStyleCnt="0"/>
      <dgm:spPr/>
    </dgm:pt>
    <dgm:pt modelId="{C0621648-316B-0D4F-854F-486B0B46A194}" type="pres">
      <dgm:prSet presAssocID="{EEE228E2-E633-0D45-93E6-619C308B986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B1229B9-54F0-5A4B-BA38-D2F173ECAA02}" type="pres">
      <dgm:prSet presAssocID="{EEE228E2-E633-0D45-93E6-619C308B986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BBB0408-87A5-6A4B-9F7F-BC9D70A08B24}" type="presOf" srcId="{DB8E3E20-9F3A-F749-9B01-48A4B0D170DA}" destId="{49473CAE-ADF3-E847-A89C-ABD6E7083861}" srcOrd="0" destOrd="1" presId="urn:microsoft.com/office/officeart/2005/8/layout/hList1"/>
    <dgm:cxn modelId="{31C56513-1B52-894D-8917-D3A0727E01E7}" srcId="{57979471-143F-874B-98D8-59EB2C2C99B4}" destId="{31425EF3-89CE-6647-B816-A22E5A5C1017}" srcOrd="0" destOrd="0" parTransId="{91C8F908-F8FD-6642-BDEE-3B74DEF71F83}" sibTransId="{A6FB346F-5064-0144-BC38-1B09286F6205}"/>
    <dgm:cxn modelId="{3C9E4418-F57F-F44A-9992-C5E4C6D14A12}" srcId="{31425EF3-89CE-6647-B816-A22E5A5C1017}" destId="{9F64508D-DFF0-7847-8974-39A94DC13273}" srcOrd="1" destOrd="0" parTransId="{A1D54B86-5318-C949-A2F8-164BDB2CD702}" sibTransId="{1A6EFF57-E526-9747-8B4F-E20779526D78}"/>
    <dgm:cxn modelId="{17E6DC3D-3978-A447-B001-41D998948E0A}" srcId="{842AD59B-20A7-7A49-804F-01479E0D4922}" destId="{EBACB881-4F0E-BA43-B867-6894767A5860}" srcOrd="0" destOrd="0" parTransId="{06A1061C-1BA2-1941-AFF7-484810E88724}" sibTransId="{82075C1D-C333-4946-AA04-82953290986C}"/>
    <dgm:cxn modelId="{50BA1542-0DCA-6948-9158-39069C4A6CEB}" type="presOf" srcId="{842AD59B-20A7-7A49-804F-01479E0D4922}" destId="{503F1489-E9AB-DD44-8ABD-599BE905D61B}" srcOrd="0" destOrd="0" presId="urn:microsoft.com/office/officeart/2005/8/layout/hList1"/>
    <dgm:cxn modelId="{7ABD2143-5BEC-6141-95CA-B1A9F7FD7087}" srcId="{31425EF3-89CE-6647-B816-A22E5A5C1017}" destId="{203F585F-5F9F-AD4B-9A58-2571F115D89C}" srcOrd="0" destOrd="0" parTransId="{652A12D7-0551-9340-9B3C-B61751E3F24A}" sibTransId="{6452488D-4570-CB4A-93E7-EC90C4003A6D}"/>
    <dgm:cxn modelId="{744B5B5A-41A6-5340-9220-3C9A0E96C663}" type="presOf" srcId="{9F64508D-DFF0-7847-8974-39A94DC13273}" destId="{737A55D1-8393-3447-82FF-DEC83F0D9406}" srcOrd="0" destOrd="1" presId="urn:microsoft.com/office/officeart/2005/8/layout/hList1"/>
    <dgm:cxn modelId="{16DB5C5B-E091-1B45-9616-3F6E619F2142}" type="presOf" srcId="{203F585F-5F9F-AD4B-9A58-2571F115D89C}" destId="{737A55D1-8393-3447-82FF-DEC83F0D9406}" srcOrd="0" destOrd="0" presId="urn:microsoft.com/office/officeart/2005/8/layout/hList1"/>
    <dgm:cxn modelId="{6151DD61-EAB4-B84F-B258-6D4C364D6F9B}" type="presOf" srcId="{EBACB881-4F0E-BA43-B867-6894767A5860}" destId="{49473CAE-ADF3-E847-A89C-ABD6E7083861}" srcOrd="0" destOrd="0" presId="urn:microsoft.com/office/officeart/2005/8/layout/hList1"/>
    <dgm:cxn modelId="{D89E1E62-D34C-7F41-A697-BB36A9A8EE00}" srcId="{EEE228E2-E633-0D45-93E6-619C308B9867}" destId="{7C59FAB3-C49D-6042-8281-5ADF1EB40DC7}" srcOrd="1" destOrd="0" parTransId="{2887D70D-864C-674E-A5A9-080C0D389D83}" sibTransId="{06ECC33F-8B8B-F043-8645-7FDBC5E0A371}"/>
    <dgm:cxn modelId="{78D01466-09B2-DB49-B1DE-D097787643D7}" srcId="{57979471-143F-874B-98D8-59EB2C2C99B4}" destId="{EEE228E2-E633-0D45-93E6-619C308B9867}" srcOrd="2" destOrd="0" parTransId="{3CA7C955-2599-F645-A147-2242480495C7}" sibTransId="{B7102B9E-2A7C-F741-9A5B-E2C3542BDA7F}"/>
    <dgm:cxn modelId="{C09EC174-981D-B64B-932D-9C5869F128C6}" type="presOf" srcId="{EEE228E2-E633-0D45-93E6-619C308B9867}" destId="{C0621648-316B-0D4F-854F-486B0B46A194}" srcOrd="0" destOrd="0" presId="urn:microsoft.com/office/officeart/2005/8/layout/hList1"/>
    <dgm:cxn modelId="{20680D87-9D06-6143-A292-A4AA26B4DA32}" srcId="{57979471-143F-874B-98D8-59EB2C2C99B4}" destId="{842AD59B-20A7-7A49-804F-01479E0D4922}" srcOrd="1" destOrd="0" parTransId="{7D1C27B6-5A69-6B47-9AE9-F1A97E575524}" sibTransId="{1A11C32B-96B1-4741-A3B6-6590585FE721}"/>
    <dgm:cxn modelId="{DFB4E79A-A1BC-5A42-BAEB-253797F4B023}" type="presOf" srcId="{7C59FAB3-C49D-6042-8281-5ADF1EB40DC7}" destId="{AB1229B9-54F0-5A4B-BA38-D2F173ECAA02}" srcOrd="0" destOrd="1" presId="urn:microsoft.com/office/officeart/2005/8/layout/hList1"/>
    <dgm:cxn modelId="{A8A5C6A3-98A1-2047-B5D8-45BC76ED680E}" type="presOf" srcId="{7D818DAE-3302-9744-AD78-FA4AAE22E998}" destId="{AB1229B9-54F0-5A4B-BA38-D2F173ECAA02}" srcOrd="0" destOrd="0" presId="urn:microsoft.com/office/officeart/2005/8/layout/hList1"/>
    <dgm:cxn modelId="{C61DFEB1-F961-954C-877B-E96EE9D5F375}" srcId="{EEE228E2-E633-0D45-93E6-619C308B9867}" destId="{7D818DAE-3302-9744-AD78-FA4AAE22E998}" srcOrd="0" destOrd="0" parTransId="{8AAD5C93-A3A9-2F4D-A0A1-867B4FA2993C}" sibTransId="{09E767A4-C2F3-EE4D-8BEF-4B9129F2F568}"/>
    <dgm:cxn modelId="{5A4829B7-3B31-0343-A0D0-9D0F6AE158F4}" type="presOf" srcId="{57979471-143F-874B-98D8-59EB2C2C99B4}" destId="{EDA4D445-17C0-3344-A104-AAACD570A284}" srcOrd="0" destOrd="0" presId="urn:microsoft.com/office/officeart/2005/8/layout/hList1"/>
    <dgm:cxn modelId="{E799F8D5-DB9E-A646-A8EF-B575ED0BD596}" type="presOf" srcId="{31425EF3-89CE-6647-B816-A22E5A5C1017}" destId="{4748E237-6B47-9045-B9FC-A3E2DFDC487D}" srcOrd="0" destOrd="0" presId="urn:microsoft.com/office/officeart/2005/8/layout/hList1"/>
    <dgm:cxn modelId="{6A1377FD-9AA9-3841-B353-ECE90CF9F698}" srcId="{842AD59B-20A7-7A49-804F-01479E0D4922}" destId="{DB8E3E20-9F3A-F749-9B01-48A4B0D170DA}" srcOrd="1" destOrd="0" parTransId="{A4A40E5F-B242-7643-9ECA-FC3E67FE30CE}" sibTransId="{4528F2BD-E612-2541-AB01-C3AC4E3B90DB}"/>
    <dgm:cxn modelId="{9277D651-7DBC-B44F-AD16-294AB3E1AA37}" type="presParOf" srcId="{EDA4D445-17C0-3344-A104-AAACD570A284}" destId="{BEC6D075-AAE0-3F4D-848C-CA930239A076}" srcOrd="0" destOrd="0" presId="urn:microsoft.com/office/officeart/2005/8/layout/hList1"/>
    <dgm:cxn modelId="{6753B44E-EB89-574F-83F4-15D7EEACDF9B}" type="presParOf" srcId="{BEC6D075-AAE0-3F4D-848C-CA930239A076}" destId="{4748E237-6B47-9045-B9FC-A3E2DFDC487D}" srcOrd="0" destOrd="0" presId="urn:microsoft.com/office/officeart/2005/8/layout/hList1"/>
    <dgm:cxn modelId="{0BC295A0-A193-F64C-ADDB-09CD5AB95101}" type="presParOf" srcId="{BEC6D075-AAE0-3F4D-848C-CA930239A076}" destId="{737A55D1-8393-3447-82FF-DEC83F0D9406}" srcOrd="1" destOrd="0" presId="urn:microsoft.com/office/officeart/2005/8/layout/hList1"/>
    <dgm:cxn modelId="{586B5A75-FA78-D54D-AE20-D0D6FF947F5E}" type="presParOf" srcId="{EDA4D445-17C0-3344-A104-AAACD570A284}" destId="{DAF79EB0-DD80-944D-B2CB-1C9CBA94B84D}" srcOrd="1" destOrd="0" presId="urn:microsoft.com/office/officeart/2005/8/layout/hList1"/>
    <dgm:cxn modelId="{7900436C-0457-9140-B33F-BCFC8642938D}" type="presParOf" srcId="{EDA4D445-17C0-3344-A104-AAACD570A284}" destId="{5600A579-39F0-2343-82B5-FC1A2B50AC1E}" srcOrd="2" destOrd="0" presId="urn:microsoft.com/office/officeart/2005/8/layout/hList1"/>
    <dgm:cxn modelId="{5993EE40-A617-884C-AE3B-8EB75C707668}" type="presParOf" srcId="{5600A579-39F0-2343-82B5-FC1A2B50AC1E}" destId="{503F1489-E9AB-DD44-8ABD-599BE905D61B}" srcOrd="0" destOrd="0" presId="urn:microsoft.com/office/officeart/2005/8/layout/hList1"/>
    <dgm:cxn modelId="{7BD9EED8-DE7A-9D41-8BE3-943D20CF7B22}" type="presParOf" srcId="{5600A579-39F0-2343-82B5-FC1A2B50AC1E}" destId="{49473CAE-ADF3-E847-A89C-ABD6E7083861}" srcOrd="1" destOrd="0" presId="urn:microsoft.com/office/officeart/2005/8/layout/hList1"/>
    <dgm:cxn modelId="{0574F746-CD55-2446-A176-E65A574FAE13}" type="presParOf" srcId="{EDA4D445-17C0-3344-A104-AAACD570A284}" destId="{C0BC9675-5C00-6D4F-90B1-5CDF65415E0E}" srcOrd="3" destOrd="0" presId="urn:microsoft.com/office/officeart/2005/8/layout/hList1"/>
    <dgm:cxn modelId="{34823D95-5359-E04D-941C-DF0EFAA62CE0}" type="presParOf" srcId="{EDA4D445-17C0-3344-A104-AAACD570A284}" destId="{A471A4D0-5E19-1541-832C-E7C20404A6F0}" srcOrd="4" destOrd="0" presId="urn:microsoft.com/office/officeart/2005/8/layout/hList1"/>
    <dgm:cxn modelId="{A6E031C1-196E-5E4C-9B7F-C8554CCE4E07}" type="presParOf" srcId="{A471A4D0-5E19-1541-832C-E7C20404A6F0}" destId="{C0621648-316B-0D4F-854F-486B0B46A194}" srcOrd="0" destOrd="0" presId="urn:microsoft.com/office/officeart/2005/8/layout/hList1"/>
    <dgm:cxn modelId="{29264F57-C949-7F43-B514-25148466B184}" type="presParOf" srcId="{A471A4D0-5E19-1541-832C-E7C20404A6F0}" destId="{AB1229B9-54F0-5A4B-BA38-D2F173ECAA0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8E237-6B47-9045-B9FC-A3E2DFDC487D}">
      <dsp:nvSpPr>
        <dsp:cNvPr id="0" name=""/>
        <dsp:cNvSpPr/>
      </dsp:nvSpPr>
      <dsp:spPr>
        <a:xfrm>
          <a:off x="2056" y="13479"/>
          <a:ext cx="2005231" cy="460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Geodata</a:t>
          </a:r>
        </a:p>
      </dsp:txBody>
      <dsp:txXfrm>
        <a:off x="2056" y="13479"/>
        <a:ext cx="2005231" cy="460800"/>
      </dsp:txXfrm>
    </dsp:sp>
    <dsp:sp modelId="{737A55D1-8393-3447-82FF-DEC83F0D9406}">
      <dsp:nvSpPr>
        <dsp:cNvPr id="0" name=""/>
        <dsp:cNvSpPr/>
      </dsp:nvSpPr>
      <dsp:spPr>
        <a:xfrm>
          <a:off x="2056" y="474279"/>
          <a:ext cx="2005231" cy="166896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Vector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Tabular</a:t>
          </a:r>
        </a:p>
      </dsp:txBody>
      <dsp:txXfrm>
        <a:off x="2056" y="474279"/>
        <a:ext cx="2005231" cy="1668960"/>
      </dsp:txXfrm>
    </dsp:sp>
    <dsp:sp modelId="{503F1489-E9AB-DD44-8ABD-599BE905D61B}">
      <dsp:nvSpPr>
        <dsp:cNvPr id="0" name=""/>
        <dsp:cNvSpPr/>
      </dsp:nvSpPr>
      <dsp:spPr>
        <a:xfrm>
          <a:off x="2288020" y="13479"/>
          <a:ext cx="2005231" cy="460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AutoML</a:t>
          </a:r>
          <a:endParaRPr lang="en-US" sz="1600" kern="1200" dirty="0"/>
        </a:p>
      </dsp:txBody>
      <dsp:txXfrm>
        <a:off x="2288020" y="13479"/>
        <a:ext cx="2005231" cy="460800"/>
      </dsp:txXfrm>
    </dsp:sp>
    <dsp:sp modelId="{49473CAE-ADF3-E847-A89C-ABD6E7083861}">
      <dsp:nvSpPr>
        <dsp:cNvPr id="0" name=""/>
        <dsp:cNvSpPr/>
      </dsp:nvSpPr>
      <dsp:spPr>
        <a:xfrm>
          <a:off x="2288020" y="474279"/>
          <a:ext cx="2005231" cy="166896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Target Variable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Search Time</a:t>
          </a:r>
        </a:p>
      </dsp:txBody>
      <dsp:txXfrm>
        <a:off x="2288020" y="474279"/>
        <a:ext cx="2005231" cy="1668960"/>
      </dsp:txXfrm>
    </dsp:sp>
    <dsp:sp modelId="{C0621648-316B-0D4F-854F-486B0B46A194}">
      <dsp:nvSpPr>
        <dsp:cNvPr id="0" name=""/>
        <dsp:cNvSpPr/>
      </dsp:nvSpPr>
      <dsp:spPr>
        <a:xfrm>
          <a:off x="4573984" y="13479"/>
          <a:ext cx="2005231" cy="460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Geo-interventions</a:t>
          </a:r>
        </a:p>
      </dsp:txBody>
      <dsp:txXfrm>
        <a:off x="4573984" y="13479"/>
        <a:ext cx="2005231" cy="460800"/>
      </dsp:txXfrm>
    </dsp:sp>
    <dsp:sp modelId="{AB1229B9-54F0-5A4B-BA38-D2F173ECAA02}">
      <dsp:nvSpPr>
        <dsp:cNvPr id="0" name=""/>
        <dsp:cNvSpPr/>
      </dsp:nvSpPr>
      <dsp:spPr>
        <a:xfrm>
          <a:off x="4573984" y="474279"/>
          <a:ext cx="2005231" cy="166896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Variable Changes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Locatable</a:t>
          </a:r>
        </a:p>
      </dsp:txBody>
      <dsp:txXfrm>
        <a:off x="4573984" y="474279"/>
        <a:ext cx="2005231" cy="1668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D27F3-A2F3-274F-AAA3-99A849D27E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8AFAD-4DB8-CD47-A364-1B498BC13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6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8AFAD-4DB8-CD47-A364-1B498BC132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09E0E-22B1-7F40-A74E-418485E2ABD0}" type="datetime1">
              <a:rPr lang="en-CA" smtClean="0"/>
              <a:t>2022-10-18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14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C39C-A313-7A47-9942-D550A07C0C88}" type="datetime1">
              <a:rPr lang="en-CA" smtClean="0"/>
              <a:t>2022-10-18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8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A3CB-4FC3-2548-83FF-F42F2FA973C4}" type="datetime1">
              <a:rPr lang="en-CA" smtClean="0"/>
              <a:t>2022-10-18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1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780C-8EA2-704F-9657-BF8080E40722}" type="datetime1">
              <a:rPr lang="en-CA" smtClean="0"/>
              <a:t>2022-10-18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9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34E86-0615-8A49-BFEB-6031960EC49B}" type="datetime1">
              <a:rPr lang="en-CA" smtClean="0"/>
              <a:t>2022-10-18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3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AC0E-3542-D44F-9186-5642D83F8F86}" type="datetime1">
              <a:rPr lang="en-CA" smtClean="0"/>
              <a:t>2022-10-18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8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C0096-405C-AB4B-8D11-8B5CA3759AAC}" type="datetime1">
              <a:rPr lang="en-CA" smtClean="0"/>
              <a:t>2022-10-18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5BCD-F4CC-6A48-8C00-3E8C78E684C0}" type="datetime1">
              <a:rPr lang="en-CA" smtClean="0"/>
              <a:t>2022-10-18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9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D9C9-207F-D94F-B792-63EC95981039}" type="datetime1">
              <a:rPr lang="en-CA" smtClean="0"/>
              <a:t>2022-10-18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0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CF30-EBD5-374A-A6E7-750588BB743B}" type="datetime1">
              <a:rPr lang="en-CA" smtClean="0"/>
              <a:t>2022-10-18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6096-2CD8-244C-A4E1-95CC26659882}" type="datetime1">
              <a:rPr lang="en-CA" smtClean="0"/>
              <a:t>2022-10-18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6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4B6F-739E-9B4B-835B-1633D1896A3D}" type="datetime1">
              <a:rPr lang="en-CA" smtClean="0"/>
              <a:t>2022-10-18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8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0BB2-8FAD-BE13-5C87-674FB1C0F8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Generative Design for Precision Geo-interventions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7EEB3-463C-2B55-2841-B46ACD52CE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Richard Wen and </a:t>
            </a:r>
            <a:r>
              <a:rPr lang="en-US" dirty="0" err="1"/>
              <a:t>Songnian</a:t>
            </a:r>
            <a:r>
              <a:rPr lang="en-US" dirty="0"/>
              <a:t> Li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Gi4DM &amp; Urban Geoinformatics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November 2, 2022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D40A3-D5BC-64D6-6300-A941B6E9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1959"/>
            <a:ext cx="1949116" cy="121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6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10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    2    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AutoML</a:t>
            </a:r>
            <a:endParaRPr lang="en-US" sz="44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DF296C-02B2-F339-AC6B-90BC04B9D68A}"/>
              </a:ext>
            </a:extLst>
          </p:cNvPr>
          <p:cNvGrpSpPr/>
          <p:nvPr/>
        </p:nvGrpSpPr>
        <p:grpSpPr>
          <a:xfrm>
            <a:off x="1275133" y="2014204"/>
            <a:ext cx="1841803" cy="1883165"/>
            <a:chOff x="5501663" y="1595656"/>
            <a:chExt cx="3346517" cy="30318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B0A982-1ECD-B787-2DCD-C038BE752DC6}"/>
                </a:ext>
              </a:extLst>
            </p:cNvPr>
            <p:cNvGrpSpPr/>
            <p:nvPr/>
          </p:nvGrpSpPr>
          <p:grpSpPr>
            <a:xfrm>
              <a:off x="5501663" y="1595656"/>
              <a:ext cx="2015624" cy="3031849"/>
              <a:chOff x="5639764" y="1253969"/>
              <a:chExt cx="2015624" cy="3031849"/>
            </a:xfrm>
          </p:grpSpPr>
          <p:pic>
            <p:nvPicPr>
              <p:cNvPr id="10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E2AFE4BA-6D38-8E2D-A50D-DF6B0D2334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639764" y="1253969"/>
                <a:ext cx="1995283" cy="1995281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9CEFBAD6-732E-8694-35BF-4E5902F7B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643986" y="1767274"/>
                <a:ext cx="1995280" cy="1995280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376D7E42-2D40-14C2-3947-6935FA735A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660107" y="2290541"/>
                <a:ext cx="1995281" cy="1995277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DDC380-D17D-0560-7C38-E6BA1A811359}"/>
                </a:ext>
              </a:extLst>
            </p:cNvPr>
            <p:cNvSpPr txBox="1"/>
            <p:nvPr/>
          </p:nvSpPr>
          <p:spPr>
            <a:xfrm>
              <a:off x="7966760" y="2270698"/>
              <a:ext cx="881158" cy="49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  <a:r>
                <a:rPr lang="en-US" sz="1400" baseline="-25000" dirty="0"/>
                <a:t>1</a:t>
              </a:r>
              <a:endParaRPr lang="en-US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7BE02F-28F1-DE7B-381B-513A4EF90573}"/>
                </a:ext>
              </a:extLst>
            </p:cNvPr>
            <p:cNvSpPr txBox="1"/>
            <p:nvPr/>
          </p:nvSpPr>
          <p:spPr>
            <a:xfrm>
              <a:off x="7967022" y="2798393"/>
              <a:ext cx="881158" cy="49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  <a:r>
                <a:rPr lang="en-US" sz="1400" baseline="-25000" dirty="0"/>
                <a:t>2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DB66D5-A1A7-6B21-A76C-550CFB97AE4D}"/>
                </a:ext>
              </a:extLst>
            </p:cNvPr>
            <p:cNvSpPr txBox="1"/>
            <p:nvPr/>
          </p:nvSpPr>
          <p:spPr>
            <a:xfrm>
              <a:off x="7961660" y="3357196"/>
              <a:ext cx="886520" cy="49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</a:t>
              </a:r>
              <a:r>
                <a:rPr lang="en-US" sz="1400" baseline="-25000" dirty="0" err="1"/>
                <a:t>n</a:t>
              </a:r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2FE67A-A81A-9F9C-132C-A2ADFC7A31E4}"/>
                </a:ext>
              </a:extLst>
            </p:cNvPr>
            <p:cNvSpPr txBox="1"/>
            <p:nvPr/>
          </p:nvSpPr>
          <p:spPr>
            <a:xfrm rot="5400000">
              <a:off x="8161386" y="2954995"/>
              <a:ext cx="297332" cy="559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FAED408-8ADD-4331-4782-E1CB52FB5306}"/>
              </a:ext>
            </a:extLst>
          </p:cNvPr>
          <p:cNvSpPr txBox="1"/>
          <p:nvPr/>
        </p:nvSpPr>
        <p:spPr>
          <a:xfrm>
            <a:off x="1080259" y="3791448"/>
            <a:ext cx="1794510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Geo-binned Data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5BDE153-750C-2063-3D0D-C1156824F3CF}"/>
              </a:ext>
            </a:extLst>
          </p:cNvPr>
          <p:cNvSpPr/>
          <p:nvPr/>
        </p:nvSpPr>
        <p:spPr>
          <a:xfrm>
            <a:off x="3535894" y="2761257"/>
            <a:ext cx="490654" cy="3415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8FD0DA-0406-DEC3-1F1E-464B3641FA6F}"/>
              </a:ext>
            </a:extLst>
          </p:cNvPr>
          <p:cNvGrpSpPr/>
          <p:nvPr/>
        </p:nvGrpSpPr>
        <p:grpSpPr>
          <a:xfrm>
            <a:off x="4463951" y="2143382"/>
            <a:ext cx="3599790" cy="2017398"/>
            <a:chOff x="4463951" y="2143382"/>
            <a:chExt cx="3599790" cy="201739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ED4DC1-1D1B-4CE8-A465-3EC365200235}"/>
                </a:ext>
              </a:extLst>
            </p:cNvPr>
            <p:cNvSpPr/>
            <p:nvPr/>
          </p:nvSpPr>
          <p:spPr>
            <a:xfrm>
              <a:off x="4587784" y="2143382"/>
              <a:ext cx="3475957" cy="1643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388B18-426A-11D6-B605-7314B7297BD2}"/>
                </a:ext>
              </a:extLst>
            </p:cNvPr>
            <p:cNvSpPr txBox="1"/>
            <p:nvPr/>
          </p:nvSpPr>
          <p:spPr>
            <a:xfrm>
              <a:off x="4572000" y="3791448"/>
              <a:ext cx="3491741" cy="369332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AutoML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B7A15D72-000C-729A-899C-A5EED2613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463" y="2650777"/>
              <a:ext cx="778002" cy="778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985B9E30-6C8B-7AFA-E4BD-7DBFD2BAA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478" y="2654933"/>
              <a:ext cx="778002" cy="778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1AB21A-B00A-1504-1A78-9E6CE7A188A1}"/>
                </a:ext>
              </a:extLst>
            </p:cNvPr>
            <p:cNvSpPr txBox="1"/>
            <p:nvPr/>
          </p:nvSpPr>
          <p:spPr>
            <a:xfrm>
              <a:off x="5017820" y="3414185"/>
              <a:ext cx="84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Variables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76A897-E6E8-C48B-7F41-E0556B582F60}"/>
                </a:ext>
              </a:extLst>
            </p:cNvPr>
            <p:cNvSpPr txBox="1"/>
            <p:nvPr/>
          </p:nvSpPr>
          <p:spPr>
            <a:xfrm>
              <a:off x="6730835" y="3403063"/>
              <a:ext cx="84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Models</a:t>
              </a:r>
            </a:p>
          </p:txBody>
        </p: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5CC48B74-1490-DA66-62A8-57F96E04CFA2}"/>
                </a:ext>
              </a:extLst>
            </p:cNvPr>
            <p:cNvCxnSpPr>
              <a:cxnSpLocks/>
              <a:stCxn id="13314" idx="0"/>
            </p:cNvCxnSpPr>
            <p:nvPr/>
          </p:nvCxnSpPr>
          <p:spPr>
            <a:xfrm rot="16200000" flipH="1">
              <a:off x="5517958" y="2572282"/>
              <a:ext cx="81225" cy="238214"/>
            </a:xfrm>
            <a:prstGeom prst="curvedConnector4">
              <a:avLst>
                <a:gd name="adj1" fmla="val -132105"/>
                <a:gd name="adj2" fmla="val 108926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B9906CAF-65B4-802D-B194-6B50463D1FE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30974" y="2572282"/>
              <a:ext cx="81225" cy="238214"/>
            </a:xfrm>
            <a:prstGeom prst="curvedConnector4">
              <a:avLst>
                <a:gd name="adj1" fmla="val -132105"/>
                <a:gd name="adj2" fmla="val 108926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D72944-9C4F-CEE2-9285-8479F9D9BA6C}"/>
                </a:ext>
              </a:extLst>
            </p:cNvPr>
            <p:cNvCxnSpPr>
              <a:stCxn id="13314" idx="3"/>
              <a:endCxn id="13320" idx="1"/>
            </p:cNvCxnSpPr>
            <p:nvPr/>
          </p:nvCxnSpPr>
          <p:spPr>
            <a:xfrm>
              <a:off x="5828465" y="3039778"/>
              <a:ext cx="935013" cy="415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B67BE1-4906-B5E2-F230-0F78F3D351B6}"/>
                </a:ext>
              </a:extLst>
            </p:cNvPr>
            <p:cNvSpPr txBox="1"/>
            <p:nvPr/>
          </p:nvSpPr>
          <p:spPr>
            <a:xfrm>
              <a:off x="4463951" y="2322837"/>
              <a:ext cx="1008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Selection</a:t>
              </a:r>
            </a:p>
            <a:p>
              <a:pPr algn="r"/>
              <a:r>
                <a:rPr lang="en-US" sz="800" dirty="0"/>
                <a:t>Construction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C13288-604D-7E9B-3C8C-4FDC5057D680}"/>
                </a:ext>
              </a:extLst>
            </p:cNvPr>
            <p:cNvSpPr txBox="1"/>
            <p:nvPr/>
          </p:nvSpPr>
          <p:spPr>
            <a:xfrm>
              <a:off x="6138659" y="2218984"/>
              <a:ext cx="100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Selection Optimization</a:t>
              </a:r>
            </a:p>
            <a:p>
              <a:pPr algn="r"/>
              <a:r>
                <a:rPr lang="en-US" sz="800" dirty="0"/>
                <a:t>Combination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220310-9770-B56B-D110-04F3CE6A5009}"/>
              </a:ext>
            </a:extLst>
          </p:cNvPr>
          <p:cNvGrpSpPr/>
          <p:nvPr/>
        </p:nvGrpSpPr>
        <p:grpSpPr>
          <a:xfrm>
            <a:off x="4572000" y="4669779"/>
            <a:ext cx="1652473" cy="1610102"/>
            <a:chOff x="4572000" y="4669779"/>
            <a:chExt cx="1652473" cy="1610102"/>
          </a:xfrm>
        </p:grpSpPr>
        <p:pic>
          <p:nvPicPr>
            <p:cNvPr id="13322" name="Picture 10">
              <a:extLst>
                <a:ext uri="{FF2B5EF4-FFF2-40B4-BE49-F238E27FC236}">
                  <a16:creationId xmlns:a16="http://schemas.microsoft.com/office/drawing/2014/main" id="{B21DE0C6-B352-926E-AB79-2569FB70E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160" y="4669779"/>
              <a:ext cx="783305" cy="78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D79A14-6C0A-7394-0325-F11BD4DCD8E9}"/>
                </a:ext>
              </a:extLst>
            </p:cNvPr>
            <p:cNvSpPr txBox="1"/>
            <p:nvPr/>
          </p:nvSpPr>
          <p:spPr>
            <a:xfrm>
              <a:off x="4572000" y="5633550"/>
              <a:ext cx="1652473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Outcome Model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44221FE-8326-6E4B-E741-F3E8FABE8748}"/>
              </a:ext>
            </a:extLst>
          </p:cNvPr>
          <p:cNvGrpSpPr/>
          <p:nvPr/>
        </p:nvGrpSpPr>
        <p:grpSpPr>
          <a:xfrm>
            <a:off x="6411341" y="4620646"/>
            <a:ext cx="1652400" cy="1659235"/>
            <a:chOff x="6411341" y="4620646"/>
            <a:chExt cx="1652400" cy="165923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4DD271-E6E9-3AA6-73FD-009CCF3425F2}"/>
                </a:ext>
              </a:extLst>
            </p:cNvPr>
            <p:cNvSpPr txBox="1"/>
            <p:nvPr/>
          </p:nvSpPr>
          <p:spPr>
            <a:xfrm>
              <a:off x="6411341" y="5633550"/>
              <a:ext cx="1652400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Variable Importance</a:t>
              </a:r>
            </a:p>
          </p:txBody>
        </p:sp>
        <p:pic>
          <p:nvPicPr>
            <p:cNvPr id="13328" name="Picture 16">
              <a:extLst>
                <a:ext uri="{FF2B5EF4-FFF2-40B4-BE49-F238E27FC236}">
                  <a16:creationId xmlns:a16="http://schemas.microsoft.com/office/drawing/2014/main" id="{F5FB3ECA-2FC5-3ABB-62AD-8FEC049B9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876" y="4620646"/>
              <a:ext cx="902370" cy="9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4079DB6-BAF5-3DE5-DDF6-33A039E74B80}"/>
              </a:ext>
            </a:extLst>
          </p:cNvPr>
          <p:cNvSpPr/>
          <p:nvPr/>
        </p:nvSpPr>
        <p:spPr>
          <a:xfrm rot="8315569">
            <a:off x="5574641" y="4282139"/>
            <a:ext cx="405673" cy="268756"/>
          </a:xfrm>
          <a:prstGeom prst="rightArrow">
            <a:avLst>
              <a:gd name="adj1" fmla="val 3667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CF9C592C-45BD-B204-0DF9-221259E6C4F0}"/>
              </a:ext>
            </a:extLst>
          </p:cNvPr>
          <p:cNvSpPr/>
          <p:nvPr/>
        </p:nvSpPr>
        <p:spPr>
          <a:xfrm rot="13284431" flipH="1">
            <a:off x="6619308" y="4282139"/>
            <a:ext cx="405673" cy="268756"/>
          </a:xfrm>
          <a:prstGeom prst="rightArrow">
            <a:avLst>
              <a:gd name="adj1" fmla="val 3667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AA66FF-A63F-91D2-FDF2-F11DB8CE6E77}"/>
              </a:ext>
            </a:extLst>
          </p:cNvPr>
          <p:cNvSpPr txBox="1"/>
          <p:nvPr/>
        </p:nvSpPr>
        <p:spPr>
          <a:xfrm>
            <a:off x="628650" y="6444477"/>
            <a:ext cx="81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[16] </a:t>
            </a:r>
          </a:p>
        </p:txBody>
      </p:sp>
    </p:spTree>
    <p:extLst>
      <p:ext uri="{BB962C8B-B14F-4D97-AF65-F5344CB8AC3E}">
        <p14:creationId xmlns:p14="http://schemas.microsoft.com/office/powerpoint/2010/main" val="322001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11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    3    Prediction Optimization</a:t>
            </a:r>
            <a:endParaRPr lang="en-US" sz="3200" dirty="0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8330BB-90E8-EA53-5FF3-11159DF96F2C}"/>
              </a:ext>
            </a:extLst>
          </p:cNvPr>
          <p:cNvGrpSpPr/>
          <p:nvPr/>
        </p:nvGrpSpPr>
        <p:grpSpPr>
          <a:xfrm>
            <a:off x="6230416" y="1818898"/>
            <a:ext cx="1652473" cy="1610102"/>
            <a:chOff x="4572000" y="4669779"/>
            <a:chExt cx="1652473" cy="1610102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20A64589-CC26-39E4-5A23-F6D3F78C9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160" y="4669779"/>
              <a:ext cx="783305" cy="78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8CF41B-9FB4-3D7C-CC36-519541E95351}"/>
                </a:ext>
              </a:extLst>
            </p:cNvPr>
            <p:cNvSpPr txBox="1"/>
            <p:nvPr/>
          </p:nvSpPr>
          <p:spPr>
            <a:xfrm>
              <a:off x="4572000" y="5633550"/>
              <a:ext cx="1652473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Outcome Model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1E66EA-EA84-E999-6C70-2E9000E274E2}"/>
              </a:ext>
            </a:extLst>
          </p:cNvPr>
          <p:cNvGrpSpPr/>
          <p:nvPr/>
        </p:nvGrpSpPr>
        <p:grpSpPr>
          <a:xfrm>
            <a:off x="1227390" y="1769765"/>
            <a:ext cx="1652400" cy="1659235"/>
            <a:chOff x="6411341" y="4620646"/>
            <a:chExt cx="1652400" cy="16592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9ABAF-07F2-84C6-B777-69E6F3E390CC}"/>
                </a:ext>
              </a:extLst>
            </p:cNvPr>
            <p:cNvSpPr txBox="1"/>
            <p:nvPr/>
          </p:nvSpPr>
          <p:spPr>
            <a:xfrm>
              <a:off x="6411341" y="5633550"/>
              <a:ext cx="1652400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Variable Importance</a:t>
              </a:r>
            </a:p>
          </p:txBody>
        </p:sp>
        <p:pic>
          <p:nvPicPr>
            <p:cNvPr id="11" name="Picture 16">
              <a:extLst>
                <a:ext uri="{FF2B5EF4-FFF2-40B4-BE49-F238E27FC236}">
                  <a16:creationId xmlns:a16="http://schemas.microsoft.com/office/drawing/2014/main" id="{BE393C53-0EEE-E47D-E8C9-9A842902B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876" y="4620646"/>
              <a:ext cx="902370" cy="9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9B66D-DFDD-2BBD-24AA-12B3E0E6481C}"/>
              </a:ext>
            </a:extLst>
          </p:cNvPr>
          <p:cNvGrpSpPr/>
          <p:nvPr/>
        </p:nvGrpSpPr>
        <p:grpSpPr>
          <a:xfrm>
            <a:off x="3728903" y="1757205"/>
            <a:ext cx="1652400" cy="1660464"/>
            <a:chOff x="3332663" y="1768536"/>
            <a:chExt cx="1652400" cy="16604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4767CF-DC84-C0A2-9433-19C2003BF932}"/>
                </a:ext>
              </a:extLst>
            </p:cNvPr>
            <p:cNvSpPr txBox="1"/>
            <p:nvPr/>
          </p:nvSpPr>
          <p:spPr>
            <a:xfrm>
              <a:off x="3332663" y="2782669"/>
              <a:ext cx="1652400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User Design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Constraints</a:t>
              </a:r>
            </a:p>
          </p:txBody>
        </p:sp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C8C44A58-FD36-8D8B-6BC6-F956AC055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2396" y="1768536"/>
              <a:ext cx="903599" cy="903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7A1A82-A174-2268-E87C-7AB451D26AC7}"/>
              </a:ext>
            </a:extLst>
          </p:cNvPr>
          <p:cNvGrpSpPr/>
          <p:nvPr/>
        </p:nvGrpSpPr>
        <p:grpSpPr>
          <a:xfrm>
            <a:off x="3745800" y="4478459"/>
            <a:ext cx="1652400" cy="1560859"/>
            <a:chOff x="3359835" y="4390221"/>
            <a:chExt cx="1652400" cy="1560859"/>
          </a:xfrm>
        </p:grpSpPr>
        <p:pic>
          <p:nvPicPr>
            <p:cNvPr id="14" name="Picture 18">
              <a:extLst>
                <a:ext uri="{FF2B5EF4-FFF2-40B4-BE49-F238E27FC236}">
                  <a16:creationId xmlns:a16="http://schemas.microsoft.com/office/drawing/2014/main" id="{C90E4A1D-744C-36A3-1585-5EB9C4783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5422" y="4390221"/>
              <a:ext cx="783305" cy="78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FC47E-17FC-DFB1-8B39-0B5094C16131}"/>
                </a:ext>
              </a:extLst>
            </p:cNvPr>
            <p:cNvSpPr txBox="1"/>
            <p:nvPr/>
          </p:nvSpPr>
          <p:spPr>
            <a:xfrm>
              <a:off x="3359835" y="5304749"/>
              <a:ext cx="1652400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Prediction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Optimization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DF5DFB-0505-A6C8-DAEF-73C265032AE9}"/>
              </a:ext>
            </a:extLst>
          </p:cNvPr>
          <p:cNvGrpSpPr/>
          <p:nvPr/>
        </p:nvGrpSpPr>
        <p:grpSpPr>
          <a:xfrm>
            <a:off x="1227390" y="4418311"/>
            <a:ext cx="1652400" cy="1585099"/>
            <a:chOff x="6269027" y="4418311"/>
            <a:chExt cx="1652400" cy="1585099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937A25B5-8096-C7E2-D26A-D4FE9084C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3427" y="4418311"/>
              <a:ext cx="903599" cy="903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8ECF37-A278-9170-A55E-8CE004A330EC}"/>
                </a:ext>
              </a:extLst>
            </p:cNvPr>
            <p:cNvSpPr txBox="1"/>
            <p:nvPr/>
          </p:nvSpPr>
          <p:spPr>
            <a:xfrm>
              <a:off x="6269027" y="5428894"/>
              <a:ext cx="1652400" cy="574516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400"/>
                </a:spcBef>
                <a:spcAft>
                  <a:spcPts val="4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Generated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Geo-interventions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DC5797-4ADA-3B6D-09CD-EEA1009DC7B3}"/>
              </a:ext>
            </a:extLst>
          </p:cNvPr>
          <p:cNvCxnSpPr>
            <a:cxnSpLocks/>
          </p:cNvCxnSpPr>
          <p:nvPr/>
        </p:nvCxnSpPr>
        <p:spPr>
          <a:xfrm>
            <a:off x="2610586" y="2270710"/>
            <a:ext cx="141063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FBA603C-F1A9-3B3B-34F6-AE0EECEC7AA7}"/>
              </a:ext>
            </a:extLst>
          </p:cNvPr>
          <p:cNvCxnSpPr>
            <a:cxnSpLocks/>
          </p:cNvCxnSpPr>
          <p:nvPr/>
        </p:nvCxnSpPr>
        <p:spPr>
          <a:xfrm flipH="1">
            <a:off x="2610585" y="4870110"/>
            <a:ext cx="141063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F1238B-4B2F-844C-5096-6E0329304775}"/>
              </a:ext>
            </a:extLst>
          </p:cNvPr>
          <p:cNvCxnSpPr>
            <a:cxnSpLocks/>
          </p:cNvCxnSpPr>
          <p:nvPr/>
        </p:nvCxnSpPr>
        <p:spPr>
          <a:xfrm>
            <a:off x="4555103" y="3526369"/>
            <a:ext cx="3" cy="84339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D2AA24C0-475E-959E-8149-0FEF992D8D34}"/>
              </a:ext>
            </a:extLst>
          </p:cNvPr>
          <p:cNvSpPr/>
          <p:nvPr/>
        </p:nvSpPr>
        <p:spPr>
          <a:xfrm rot="16642586">
            <a:off x="2543208" y="3421159"/>
            <a:ext cx="2230806" cy="2214550"/>
          </a:xfrm>
          <a:prstGeom prst="arc">
            <a:avLst>
              <a:gd name="adj1" fmla="val 16233132"/>
              <a:gd name="adj2" fmla="val 20783383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94A33BF8-9DE0-901B-22A8-D74EB271F72C}"/>
              </a:ext>
            </a:extLst>
          </p:cNvPr>
          <p:cNvSpPr/>
          <p:nvPr/>
        </p:nvSpPr>
        <p:spPr>
          <a:xfrm rot="5400000">
            <a:off x="3747829" y="1545296"/>
            <a:ext cx="2490569" cy="4159059"/>
          </a:xfrm>
          <a:prstGeom prst="arc">
            <a:avLst>
              <a:gd name="adj1" fmla="val 16114863"/>
              <a:gd name="adj2" fmla="val 21246398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1E4DB86-8ECC-B899-368C-997E2F6AF212}"/>
              </a:ext>
            </a:extLst>
          </p:cNvPr>
          <p:cNvSpPr>
            <a:spLocks noChangeAspect="1"/>
          </p:cNvSpPr>
          <p:nvPr/>
        </p:nvSpPr>
        <p:spPr>
          <a:xfrm>
            <a:off x="3593902" y="1626160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CB50345-6530-CCA5-03D3-D25E20BB2D5D}"/>
              </a:ext>
            </a:extLst>
          </p:cNvPr>
          <p:cNvSpPr>
            <a:spLocks noChangeAspect="1"/>
          </p:cNvSpPr>
          <p:nvPr/>
        </p:nvSpPr>
        <p:spPr>
          <a:xfrm>
            <a:off x="6097918" y="1634765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2a</a:t>
            </a:r>
          </a:p>
        </p:txBody>
      </p:sp>
      <p:sp>
        <p:nvSpPr>
          <p:cNvPr id="14336" name="Oval 14335">
            <a:extLst>
              <a:ext uri="{FF2B5EF4-FFF2-40B4-BE49-F238E27FC236}">
                <a16:creationId xmlns:a16="http://schemas.microsoft.com/office/drawing/2014/main" id="{19B8685C-A2D9-4E15-F2E6-5BE4C9D74B32}"/>
              </a:ext>
            </a:extLst>
          </p:cNvPr>
          <p:cNvSpPr>
            <a:spLocks noChangeAspect="1"/>
          </p:cNvSpPr>
          <p:nvPr/>
        </p:nvSpPr>
        <p:spPr>
          <a:xfrm>
            <a:off x="1090191" y="1688284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1a</a:t>
            </a:r>
          </a:p>
        </p:txBody>
      </p:sp>
      <p:sp>
        <p:nvSpPr>
          <p:cNvPr id="14337" name="Oval 14336">
            <a:extLst>
              <a:ext uri="{FF2B5EF4-FFF2-40B4-BE49-F238E27FC236}">
                <a16:creationId xmlns:a16="http://schemas.microsoft.com/office/drawing/2014/main" id="{DB4CA669-5A0C-2C08-7BB1-8CBF144CC0C7}"/>
              </a:ext>
            </a:extLst>
          </p:cNvPr>
          <p:cNvSpPr>
            <a:spLocks noChangeAspect="1"/>
          </p:cNvSpPr>
          <p:nvPr/>
        </p:nvSpPr>
        <p:spPr>
          <a:xfrm>
            <a:off x="3563243" y="4304230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2b</a:t>
            </a:r>
          </a:p>
        </p:txBody>
      </p:sp>
      <p:sp>
        <p:nvSpPr>
          <p:cNvPr id="14339" name="Oval 14338">
            <a:extLst>
              <a:ext uri="{FF2B5EF4-FFF2-40B4-BE49-F238E27FC236}">
                <a16:creationId xmlns:a16="http://schemas.microsoft.com/office/drawing/2014/main" id="{7C2D4FCB-E995-DDCD-2BC6-75D2C246DD77}"/>
              </a:ext>
            </a:extLst>
          </p:cNvPr>
          <p:cNvSpPr>
            <a:spLocks noChangeAspect="1"/>
          </p:cNvSpPr>
          <p:nvPr/>
        </p:nvSpPr>
        <p:spPr>
          <a:xfrm>
            <a:off x="1047390" y="4298459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341" name="TextBox 14340">
            <a:extLst>
              <a:ext uri="{FF2B5EF4-FFF2-40B4-BE49-F238E27FC236}">
                <a16:creationId xmlns:a16="http://schemas.microsoft.com/office/drawing/2014/main" id="{873A2D95-142A-71A2-6DEF-411ED670ECB0}"/>
              </a:ext>
            </a:extLst>
          </p:cNvPr>
          <p:cNvSpPr txBox="1"/>
          <p:nvPr/>
        </p:nvSpPr>
        <p:spPr>
          <a:xfrm>
            <a:off x="628650" y="6444477"/>
            <a:ext cx="81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[17] </a:t>
            </a:r>
          </a:p>
        </p:txBody>
      </p:sp>
    </p:spTree>
    <p:extLst>
      <p:ext uri="{BB962C8B-B14F-4D97-AF65-F5344CB8AC3E}">
        <p14:creationId xmlns:p14="http://schemas.microsoft.com/office/powerpoint/2010/main" val="3160640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12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    Experiment</a:t>
            </a:r>
            <a:endParaRPr lang="en-US" sz="3200" dirty="0">
              <a:latin typeface="+mj-lt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A468497-1575-F7C0-04A8-DB888DE8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09" y="43052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F2E0B90-FADE-E0B6-C688-7425698F2775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0" y="1757635"/>
            <a:ext cx="2321522" cy="1258946"/>
            <a:chOff x="1125409" y="3781778"/>
            <a:chExt cx="2144916" cy="11208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0B247C4-3542-873D-1373-D25293E8E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5409" y="3781778"/>
              <a:ext cx="1260001" cy="11208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54B7C8-6F91-45AD-56D4-71F57EFAB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2831" y="3781778"/>
              <a:ext cx="1347494" cy="2542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771BC8-B3C4-0D27-FF18-2C708184C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5410" y="4160051"/>
              <a:ext cx="862054" cy="618558"/>
            </a:xfrm>
            <a:prstGeom prst="rect">
              <a:avLst/>
            </a:prstGeom>
          </p:spPr>
        </p:pic>
      </p:grpSp>
      <p:pic>
        <p:nvPicPr>
          <p:cNvPr id="17414" name="Picture 6">
            <a:extLst>
              <a:ext uri="{FF2B5EF4-FFF2-40B4-BE49-F238E27FC236}">
                <a16:creationId xmlns:a16="http://schemas.microsoft.com/office/drawing/2014/main" id="{5EC65E9A-3489-EC64-3B49-5F501C7EA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61" y="42360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6C83DD4-AB7D-C3EE-D1DE-7CCC4D17FD52}"/>
              </a:ext>
            </a:extLst>
          </p:cNvPr>
          <p:cNvGrpSpPr>
            <a:grpSpLocks noChangeAspect="1"/>
          </p:cNvGrpSpPr>
          <p:nvPr/>
        </p:nvGrpSpPr>
        <p:grpSpPr>
          <a:xfrm>
            <a:off x="1757561" y="1723942"/>
            <a:ext cx="2268354" cy="1292639"/>
            <a:chOff x="953903" y="1608675"/>
            <a:chExt cx="2607445" cy="14592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B5A053-5168-DBD5-88C2-09A11BF0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3903" y="2411295"/>
              <a:ext cx="2607445" cy="656585"/>
            </a:xfrm>
            <a:prstGeom prst="rect">
              <a:avLst/>
            </a:prstGeom>
          </p:spPr>
        </p:pic>
        <p:pic>
          <p:nvPicPr>
            <p:cNvPr id="11" name="Picture 28" descr="Open Data - Toronto (@Open_TO) / Twitter">
              <a:extLst>
                <a:ext uri="{FF2B5EF4-FFF2-40B4-BE49-F238E27FC236}">
                  <a16:creationId xmlns:a16="http://schemas.microsoft.com/office/drawing/2014/main" id="{F8270791-BD52-F262-6926-F1A4257E0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757" y="1732704"/>
              <a:ext cx="678591" cy="67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AF8B2-407E-2648-BC46-F34DB04BB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3903" y="1608675"/>
              <a:ext cx="1953027" cy="76804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5415AAD-F93C-93CE-C20B-1257DC4E0E40}"/>
              </a:ext>
            </a:extLst>
          </p:cNvPr>
          <p:cNvSpPr txBox="1"/>
          <p:nvPr/>
        </p:nvSpPr>
        <p:spPr>
          <a:xfrm>
            <a:off x="1757561" y="3172236"/>
            <a:ext cx="2268354" cy="92333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21 Datasets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550 Variables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1,140,927 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06D028-130F-A593-7E02-C2043B864E6C}"/>
              </a:ext>
            </a:extLst>
          </p:cNvPr>
          <p:cNvSpPr txBox="1"/>
          <p:nvPr/>
        </p:nvSpPr>
        <p:spPr>
          <a:xfrm>
            <a:off x="4509701" y="3155164"/>
            <a:ext cx="2446120" cy="92333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Packages</a:t>
            </a:r>
          </a:p>
          <a:p>
            <a:pPr algn="ctr"/>
            <a:r>
              <a:rPr lang="en-US" i="1" dirty="0" err="1">
                <a:solidFill>
                  <a:schemeClr val="bg1"/>
                </a:solidFill>
              </a:rPr>
              <a:t>tpot</a:t>
            </a:r>
            <a:r>
              <a:rPr lang="en-US" i="1" dirty="0">
                <a:solidFill>
                  <a:schemeClr val="bg1"/>
                </a:solidFill>
              </a:rPr>
              <a:t> / auto-</a:t>
            </a:r>
            <a:r>
              <a:rPr lang="en-US" i="1" dirty="0" err="1">
                <a:solidFill>
                  <a:schemeClr val="bg1"/>
                </a:solidFill>
              </a:rPr>
              <a:t>sklearn</a:t>
            </a:r>
            <a:r>
              <a:rPr lang="en-US" i="1" dirty="0">
                <a:solidFill>
                  <a:schemeClr val="bg1"/>
                </a:solidFill>
              </a:rPr>
              <a:t> / </a:t>
            </a:r>
            <a:r>
              <a:rPr lang="en-US" i="1" dirty="0" err="1">
                <a:solidFill>
                  <a:schemeClr val="bg1"/>
                </a:solidFill>
              </a:rPr>
              <a:t>bayes_opt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2CE44-E7CD-8386-4156-480C92C26E9C}"/>
              </a:ext>
            </a:extLst>
          </p:cNvPr>
          <p:cNvSpPr txBox="1"/>
          <p:nvPr/>
        </p:nvSpPr>
        <p:spPr>
          <a:xfrm>
            <a:off x="4509701" y="5522693"/>
            <a:ext cx="2446120" cy="64633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Reduce Traffic Collisions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Infrastructure Changes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8E601F-2681-150E-CB75-BC2AEDAADB1A}"/>
              </a:ext>
            </a:extLst>
          </p:cNvPr>
          <p:cNvSpPr txBox="1"/>
          <p:nvPr/>
        </p:nvSpPr>
        <p:spPr>
          <a:xfrm>
            <a:off x="1668718" y="5522693"/>
            <a:ext cx="2446120" cy="64633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Geo-binned Grids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10x10 / 40x40 / 80x80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DD94E-3F5E-68C5-367C-E799244F1006}"/>
              </a:ext>
            </a:extLst>
          </p:cNvPr>
          <p:cNvSpPr txBox="1"/>
          <p:nvPr/>
        </p:nvSpPr>
        <p:spPr>
          <a:xfrm>
            <a:off x="628650" y="6444477"/>
            <a:ext cx="1225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[12,18-21] </a:t>
            </a:r>
          </a:p>
        </p:txBody>
      </p:sp>
    </p:spTree>
    <p:extLst>
      <p:ext uri="{BB962C8B-B14F-4D97-AF65-F5344CB8AC3E}">
        <p14:creationId xmlns:p14="http://schemas.microsoft.com/office/powerpoint/2010/main" val="353503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13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    Results</a:t>
            </a:r>
            <a:endParaRPr lang="en-US" sz="32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F7C16-0208-A976-1A82-5C443CD82FF9}"/>
              </a:ext>
            </a:extLst>
          </p:cNvPr>
          <p:cNvSpPr txBox="1"/>
          <p:nvPr/>
        </p:nvSpPr>
        <p:spPr>
          <a:xfrm>
            <a:off x="483861" y="1929488"/>
            <a:ext cx="7874527" cy="120032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</a:rPr>
              <a:t>Auto-</a:t>
            </a:r>
            <a:r>
              <a:rPr lang="en-US" sz="2400" i="1" dirty="0" err="1">
                <a:solidFill>
                  <a:schemeClr val="bg1"/>
                </a:solidFill>
              </a:rPr>
              <a:t>Sklearn</a:t>
            </a:r>
            <a:r>
              <a:rPr lang="en-US" sz="2400" i="1" dirty="0">
                <a:solidFill>
                  <a:schemeClr val="bg1"/>
                </a:solidFill>
              </a:rPr>
              <a:t> Model (80x80 grid)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117.68 Mean Absolute Error (MAE)</a:t>
            </a:r>
          </a:p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~50% Reduction in Traffic Collisions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B1982C7-842F-52C4-8473-8AB80BD5E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1" y="3444701"/>
            <a:ext cx="7874526" cy="231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51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14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    Future Work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A18E0-26CF-ECDB-0230-CAE4BA8D2922}"/>
              </a:ext>
            </a:extLst>
          </p:cNvPr>
          <p:cNvSpPr txBox="1"/>
          <p:nvPr/>
        </p:nvSpPr>
        <p:spPr>
          <a:xfrm>
            <a:off x="526707" y="4649316"/>
            <a:ext cx="3723322" cy="64633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Interactive GUI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44089-02EF-55BD-605E-33811F32191C}"/>
              </a:ext>
            </a:extLst>
          </p:cNvPr>
          <p:cNvSpPr txBox="1"/>
          <p:nvPr/>
        </p:nvSpPr>
        <p:spPr>
          <a:xfrm>
            <a:off x="4572000" y="4649316"/>
            <a:ext cx="3723322" cy="64633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Distributed </a:t>
            </a:r>
            <a:r>
              <a:rPr lang="en-US" dirty="0" err="1">
                <a:solidFill>
                  <a:schemeClr val="bg1"/>
                </a:solidFill>
              </a:rPr>
              <a:t>AutoML</a:t>
            </a:r>
            <a:r>
              <a:rPr lang="en-US" dirty="0">
                <a:solidFill>
                  <a:schemeClr val="bg1"/>
                </a:solidFill>
              </a:rPr>
              <a:t> &amp; Optimization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Scalability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E638DCD-E88E-45BE-FD09-22D445800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68" y="2285284"/>
            <a:ext cx="21844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EE3A0C19-4745-7DD7-EA35-F777F693F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461" y="2285284"/>
            <a:ext cx="21844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43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B496-B304-2D0A-DCB9-3DD70C8B9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90C1-D114-2BD5-51E6-D55F34EF9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effectLst/>
                <a:cs typeface="Calibri" panose="020F0502020204030204" pitchFamily="34" charset="0"/>
              </a:rPr>
              <a:t>[1] Strava. (2022). </a:t>
            </a:r>
            <a:r>
              <a:rPr lang="en-CA" sz="1200" i="1" dirty="0">
                <a:effectLst/>
                <a:cs typeface="Calibri" panose="020F0502020204030204" pitchFamily="34" charset="0"/>
              </a:rPr>
              <a:t>Global Heatmap</a:t>
            </a:r>
            <a:r>
              <a:rPr lang="en-CA" sz="1200" dirty="0">
                <a:effectLst/>
                <a:cs typeface="Calibri" panose="020F0502020204030204" pitchFamily="34" charset="0"/>
              </a:rPr>
              <a:t>. Strava. Retrieved October 18, 2022, from https://</a:t>
            </a:r>
            <a:r>
              <a:rPr lang="en-CA" sz="1200" dirty="0" err="1">
                <a:effectLst/>
                <a:cs typeface="Calibri" panose="020F0502020204030204" pitchFamily="34" charset="0"/>
              </a:rPr>
              <a:t>www.strava.com</a:t>
            </a:r>
            <a:r>
              <a:rPr lang="en-CA" sz="1200" dirty="0">
                <a:effectLst/>
                <a:cs typeface="Calibri" panose="020F0502020204030204" pitchFamily="34" charset="0"/>
              </a:rPr>
              <a:t>/heatmap#7.00/-120.90000/38.36000/hot/all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effectLst/>
                <a:cs typeface="Calibri" panose="020F0502020204030204" pitchFamily="34" charset="0"/>
              </a:rPr>
              <a:t>[2] McGrath, B., </a:t>
            </a:r>
            <a:r>
              <a:rPr lang="en-CA" sz="1200" dirty="0" err="1">
                <a:effectLst/>
                <a:cs typeface="Calibri" panose="020F0502020204030204" pitchFamily="34" charset="0"/>
              </a:rPr>
              <a:t>Sangawongse</a:t>
            </a:r>
            <a:r>
              <a:rPr lang="en-CA" sz="1200" dirty="0">
                <a:effectLst/>
                <a:cs typeface="Calibri" panose="020F0502020204030204" pitchFamily="34" charset="0"/>
              </a:rPr>
              <a:t>, S., </a:t>
            </a:r>
            <a:r>
              <a:rPr lang="en-CA" sz="1200" dirty="0" err="1">
                <a:effectLst/>
                <a:cs typeface="Calibri" panose="020F0502020204030204" pitchFamily="34" charset="0"/>
              </a:rPr>
              <a:t>Thaikatoo</a:t>
            </a:r>
            <a:r>
              <a:rPr lang="en-CA" sz="1200" dirty="0">
                <a:effectLst/>
                <a:cs typeface="Calibri" panose="020F0502020204030204" pitchFamily="34" charset="0"/>
              </a:rPr>
              <a:t>, D., &amp; </a:t>
            </a:r>
            <a:r>
              <a:rPr lang="en-CA" sz="1200" dirty="0" err="1">
                <a:effectLst/>
                <a:cs typeface="Calibri" panose="020F0502020204030204" pitchFamily="34" charset="0"/>
              </a:rPr>
              <a:t>Barcelloni</a:t>
            </a:r>
            <a:r>
              <a:rPr lang="en-CA" sz="1200" dirty="0">
                <a:effectLst/>
                <a:cs typeface="Calibri" panose="020F0502020204030204" pitchFamily="34" charset="0"/>
              </a:rPr>
              <a:t> Corte, M. (2017). The architecture of the </a:t>
            </a:r>
            <a:r>
              <a:rPr lang="en-CA" sz="1200" dirty="0" err="1">
                <a:effectLst/>
                <a:cs typeface="Calibri" panose="020F0502020204030204" pitchFamily="34" charset="0"/>
              </a:rPr>
              <a:t>metacity</a:t>
            </a:r>
            <a:r>
              <a:rPr lang="en-CA" sz="1200" dirty="0">
                <a:effectLst/>
                <a:cs typeface="Calibri" panose="020F0502020204030204" pitchFamily="34" charset="0"/>
              </a:rPr>
              <a:t>: Land use change, patch dynamics and urban form in Chiang Mai, Thailand. Urban Planning, 2(1).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cs typeface="Calibri" panose="020F0502020204030204" pitchFamily="34" charset="0"/>
              </a:rPr>
              <a:t>[3] </a:t>
            </a:r>
            <a:r>
              <a:rPr lang="en-CA" sz="1200" dirty="0" err="1">
                <a:effectLst/>
              </a:rPr>
              <a:t>Nimick</a:t>
            </a:r>
            <a:r>
              <a:rPr lang="en-CA" sz="1200" dirty="0">
                <a:effectLst/>
              </a:rPr>
              <a:t>, S. R. and E. (2019, August 11). </a:t>
            </a:r>
            <a:r>
              <a:rPr lang="en-CA" sz="1200" i="1" dirty="0">
                <a:effectLst/>
              </a:rPr>
              <a:t>Multi-criteria decision analysis and GIS</a:t>
            </a:r>
            <a:r>
              <a:rPr lang="en-CA" sz="1200" dirty="0">
                <a:effectLst/>
              </a:rPr>
              <a:t>. ArcGIS </a:t>
            </a:r>
            <a:r>
              <a:rPr lang="en-CA" sz="1200" dirty="0" err="1">
                <a:effectLst/>
              </a:rPr>
              <a:t>StoryMaps</a:t>
            </a:r>
            <a:r>
              <a:rPr lang="en-CA" sz="1200" dirty="0">
                <a:effectLst/>
              </a:rPr>
              <a:t>. Retrieved October 18, 2022, from https://</a:t>
            </a:r>
            <a:r>
              <a:rPr lang="en-CA" sz="1200" dirty="0" err="1">
                <a:effectLst/>
              </a:rPr>
              <a:t>storymaps.arcgis.com</a:t>
            </a:r>
            <a:r>
              <a:rPr lang="en-CA" sz="1200" dirty="0">
                <a:effectLst/>
              </a:rPr>
              <a:t>/stories/b60b7399f6944bca86d1be6616c178cf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[4] https://</a:t>
            </a:r>
            <a:r>
              <a:rPr lang="en-CA" sz="1200" dirty="0" err="1"/>
              <a:t>www.ibm.com</a:t>
            </a:r>
            <a:r>
              <a:rPr lang="en-CA" sz="1200" dirty="0"/>
              <a:t>/cloud </a:t>
            </a:r>
            <a:r>
              <a:rPr lang="en-CA" sz="1200" dirty="0">
                <a:effectLst/>
              </a:rPr>
              <a:t>[5] https://</a:t>
            </a:r>
            <a:r>
              <a:rPr lang="en-CA" sz="1200" dirty="0" err="1">
                <a:effectLst/>
              </a:rPr>
              <a:t>cloud.google.com</a:t>
            </a:r>
            <a:r>
              <a:rPr lang="en-CA" sz="1200" dirty="0"/>
              <a:t> [6] https://</a:t>
            </a:r>
            <a:r>
              <a:rPr lang="en-CA" sz="1200" dirty="0" err="1"/>
              <a:t>azure.microsoft.com</a:t>
            </a:r>
            <a:endParaRPr lang="en-CA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effectLst/>
              </a:rPr>
              <a:t>[7] https://</a:t>
            </a:r>
            <a:r>
              <a:rPr lang="en-CA" sz="1200" dirty="0" err="1">
                <a:effectLst/>
              </a:rPr>
              <a:t>aws.amazon.com</a:t>
            </a:r>
            <a:r>
              <a:rPr lang="en-CA" sz="1200" dirty="0"/>
              <a:t> [8] https://</a:t>
            </a:r>
            <a:r>
              <a:rPr lang="en-CA" sz="1200" dirty="0" err="1"/>
              <a:t>www.kaggle.com</a:t>
            </a:r>
            <a:r>
              <a:rPr lang="en-CA" sz="1200" dirty="0"/>
              <a:t> </a:t>
            </a:r>
            <a:r>
              <a:rPr lang="en-CA" sz="1200" dirty="0">
                <a:effectLst/>
              </a:rPr>
              <a:t>[9] https://</a:t>
            </a:r>
            <a:r>
              <a:rPr lang="en-CA" sz="1200" dirty="0" err="1">
                <a:effectLst/>
              </a:rPr>
              <a:t>www.facebook.com</a:t>
            </a:r>
            <a:r>
              <a:rPr lang="en-CA" sz="1200" dirty="0"/>
              <a:t> [10] https://</a:t>
            </a:r>
            <a:r>
              <a:rPr lang="en-CA" sz="1200" dirty="0" err="1"/>
              <a:t>twitter.com</a:t>
            </a:r>
            <a:endParaRPr lang="en-CA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effectLst/>
              </a:rPr>
              <a:t>[11] https://</a:t>
            </a:r>
            <a:r>
              <a:rPr lang="en-CA" sz="1200" dirty="0" err="1">
                <a:effectLst/>
              </a:rPr>
              <a:t>data.nasa.gov</a:t>
            </a:r>
            <a:r>
              <a:rPr lang="en-CA" sz="1200" dirty="0">
                <a:effectLst/>
              </a:rPr>
              <a:t> </a:t>
            </a:r>
            <a:r>
              <a:rPr lang="en-CA" sz="1200" dirty="0"/>
              <a:t>[12] https://</a:t>
            </a:r>
            <a:r>
              <a:rPr lang="en-CA" sz="1200" dirty="0" err="1"/>
              <a:t>www.toronto.ca</a:t>
            </a:r>
            <a:r>
              <a:rPr lang="en-CA" sz="1200" dirty="0"/>
              <a:t>/city-government/data-research-maps/open-data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effectLst/>
              </a:rPr>
              <a:t>[13] https://</a:t>
            </a:r>
            <a:r>
              <a:rPr lang="en-CA" sz="1200" dirty="0" err="1">
                <a:effectLst/>
              </a:rPr>
              <a:t>data.gov</a:t>
            </a:r>
            <a:r>
              <a:rPr lang="en-CA" sz="1200" dirty="0"/>
              <a:t> [14] https://</a:t>
            </a:r>
            <a:r>
              <a:rPr lang="en-CA" sz="1200" dirty="0" err="1"/>
              <a:t>www.openstreetmap.org</a:t>
            </a:r>
            <a:endParaRPr lang="en-CA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[15] Brinkhoff, T., </a:t>
            </a:r>
            <a:r>
              <a:rPr lang="en-CA" sz="1200" dirty="0" err="1"/>
              <a:t>Kriegel</a:t>
            </a:r>
            <a:r>
              <a:rPr lang="en-CA" sz="1200" dirty="0"/>
              <a:t>, H. P., &amp; Seeger, B. (1993). Efficient processing of spatial joins using R-trees. ACM SIGMOD Record, 22(2), 237-246.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[16] Waring, J., </a:t>
            </a:r>
            <a:r>
              <a:rPr lang="en-CA" sz="1200" dirty="0" err="1"/>
              <a:t>Lindvall</a:t>
            </a:r>
            <a:r>
              <a:rPr lang="en-CA" sz="1200" dirty="0"/>
              <a:t>, C., &amp; </a:t>
            </a:r>
            <a:r>
              <a:rPr lang="en-CA" sz="1200" dirty="0" err="1"/>
              <a:t>Umeton</a:t>
            </a:r>
            <a:r>
              <a:rPr lang="en-CA" sz="1200" dirty="0"/>
              <a:t>, R. (2020). Automated machine learning: Review of the state-of-the-art and opportunities for healthcare. Artificial intelligence in medicine, 104, 101822.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[17] Snoek, J., Larochelle, H., &amp; Adams, R. P. (2012). Practical </a:t>
            </a:r>
            <a:r>
              <a:rPr lang="en-CA" sz="1200" dirty="0" err="1"/>
              <a:t>bayesian</a:t>
            </a:r>
            <a:r>
              <a:rPr lang="en-CA" sz="1200" dirty="0"/>
              <a:t> optimization of machine learning algorithms. Advances in neural information processing systems, 25.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[18] https://</a:t>
            </a:r>
            <a:r>
              <a:rPr lang="en-CA" sz="1200" dirty="0" err="1"/>
              <a:t>data.torontopolice.on.ca</a:t>
            </a:r>
            <a:r>
              <a:rPr lang="en-CA" sz="1200" dirty="0"/>
              <a:t>/pages/open-data [19] https://</a:t>
            </a:r>
            <a:r>
              <a:rPr lang="en-CA" sz="1200" dirty="0" err="1"/>
              <a:t>pypi.org</a:t>
            </a:r>
            <a:r>
              <a:rPr lang="en-CA" sz="1200" dirty="0"/>
              <a:t>/project/TPOT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[20] https://</a:t>
            </a:r>
            <a:r>
              <a:rPr lang="en-CA" sz="1200" dirty="0" err="1"/>
              <a:t>pypi.org</a:t>
            </a:r>
            <a:r>
              <a:rPr lang="en-CA" sz="1200" dirty="0"/>
              <a:t>/project/</a:t>
            </a:r>
            <a:r>
              <a:rPr lang="en-CA" sz="1200" dirty="0" err="1"/>
              <a:t>bayesian</a:t>
            </a:r>
            <a:r>
              <a:rPr lang="en-CA" sz="1200" dirty="0"/>
              <a:t>-optimization [21] https://</a:t>
            </a:r>
            <a:r>
              <a:rPr lang="en-CA" sz="1200" dirty="0" err="1"/>
              <a:t>pypi.org</a:t>
            </a:r>
            <a:r>
              <a:rPr lang="en-CA" sz="1200" dirty="0"/>
              <a:t>/project/auto-</a:t>
            </a:r>
            <a:r>
              <a:rPr lang="en-CA" sz="1200" dirty="0" err="1"/>
              <a:t>sklearn</a:t>
            </a:r>
            <a:endParaRPr lang="en-CA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CA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0B012-6F9C-BB3E-433B-B589A557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5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entagon 1029">
            <a:extLst>
              <a:ext uri="{FF2B5EF4-FFF2-40B4-BE49-F238E27FC236}">
                <a16:creationId xmlns:a16="http://schemas.microsoft.com/office/drawing/2014/main" id="{121279E6-F703-DABE-D07A-720901AA2E05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Geo-interventions</a:t>
            </a:r>
            <a:endParaRPr lang="en-US" sz="4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FA284-C274-AAEF-5EE4-E2145C71042D}"/>
              </a:ext>
            </a:extLst>
          </p:cNvPr>
          <p:cNvSpPr txBox="1"/>
          <p:nvPr/>
        </p:nvSpPr>
        <p:spPr>
          <a:xfrm>
            <a:off x="1205673" y="1837681"/>
            <a:ext cx="7156271" cy="110799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540000"/>
            <a:r>
              <a:rPr lang="en-US" sz="3600" dirty="0">
                <a:solidFill>
                  <a:schemeClr val="bg1"/>
                </a:solidFill>
              </a:rPr>
              <a:t>Action</a:t>
            </a:r>
          </a:p>
          <a:p>
            <a:pPr marL="540000"/>
            <a:r>
              <a:rPr lang="en-US" sz="2000" dirty="0">
                <a:solidFill>
                  <a:schemeClr val="bg1"/>
                </a:solidFill>
              </a:rPr>
              <a:t>e.g., Reduce road speeds, Increase police patrols</a:t>
            </a:r>
          </a:p>
          <a:p>
            <a:pPr marL="540000"/>
            <a:endParaRPr lang="en-US" sz="800" dirty="0">
              <a:solidFill>
                <a:schemeClr val="bg1"/>
              </a:solidFill>
            </a:endParaRPr>
          </a:p>
          <a:p>
            <a:pPr marL="540000">
              <a:spcAft>
                <a:spcPts val="1200"/>
              </a:spcAft>
            </a:pPr>
            <a:endParaRPr lang="en-US" sz="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9F6D0-652E-F3B6-09F6-A0C05CD1F756}"/>
              </a:ext>
            </a:extLst>
          </p:cNvPr>
          <p:cNvSpPr txBox="1"/>
          <p:nvPr/>
        </p:nvSpPr>
        <p:spPr>
          <a:xfrm>
            <a:off x="1768642" y="3466982"/>
            <a:ext cx="6593303" cy="107721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540000"/>
            <a:r>
              <a:rPr lang="en-US" sz="3600" dirty="0">
                <a:solidFill>
                  <a:schemeClr val="bg1"/>
                </a:solidFill>
              </a:rPr>
              <a:t>Location</a:t>
            </a:r>
          </a:p>
          <a:p>
            <a:pPr marL="540000"/>
            <a:r>
              <a:rPr lang="en-US" sz="2000" dirty="0">
                <a:solidFill>
                  <a:schemeClr val="bg1"/>
                </a:solidFill>
              </a:rPr>
              <a:t>e.g., School zones, Crime hotspots</a:t>
            </a:r>
          </a:p>
          <a:p>
            <a:pPr marL="360000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A8E8AA-E39C-EBB9-2509-3414D5D3D839}"/>
              </a:ext>
            </a:extLst>
          </p:cNvPr>
          <p:cNvSpPr txBox="1"/>
          <p:nvPr/>
        </p:nvSpPr>
        <p:spPr>
          <a:xfrm>
            <a:off x="2298033" y="5031382"/>
            <a:ext cx="6063914" cy="107721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540000"/>
            <a:r>
              <a:rPr lang="en-US" sz="3600" dirty="0">
                <a:solidFill>
                  <a:schemeClr val="bg1"/>
                </a:solidFill>
              </a:rPr>
              <a:t>Outcome</a:t>
            </a:r>
          </a:p>
          <a:p>
            <a:pPr marL="540000"/>
            <a:r>
              <a:rPr lang="en-US" sz="2000" dirty="0">
                <a:solidFill>
                  <a:schemeClr val="bg1"/>
                </a:solidFill>
              </a:rPr>
              <a:t>e.g., Lower traffic collisions, Reduce crime</a:t>
            </a:r>
          </a:p>
          <a:p>
            <a:pPr marL="360000"/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58" name="Picture 34">
            <a:extLst>
              <a:ext uri="{FF2B5EF4-FFF2-40B4-BE49-F238E27FC236}">
                <a16:creationId xmlns:a16="http://schemas.microsoft.com/office/drawing/2014/main" id="{FB58CA81-C207-7D7E-DA50-12FAEEBA7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89886"/>
            <a:ext cx="995948" cy="99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3BF1DB2E-A80B-58A5-49B1-F722C723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73" y="3507617"/>
            <a:ext cx="995948" cy="99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876DBC25-2B83-C9FA-2E0E-BF9D7C29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2" y="5072017"/>
            <a:ext cx="995948" cy="99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Slide Number Placeholder 1030">
            <a:extLst>
              <a:ext uri="{FF2B5EF4-FFF2-40B4-BE49-F238E27FC236}">
                <a16:creationId xmlns:a16="http://schemas.microsoft.com/office/drawing/2014/main" id="{735B58F0-5726-3E5D-92ED-5DB9C13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2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07463878-0DB2-00A9-3AC6-A8C55A3FA5D1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Common Approaches</a:t>
            </a:r>
            <a:endParaRPr lang="en-US" sz="4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CAE73-AB7D-7D30-4C8A-3772DDFF3AF2}"/>
              </a:ext>
            </a:extLst>
          </p:cNvPr>
          <p:cNvSpPr txBox="1"/>
          <p:nvPr/>
        </p:nvSpPr>
        <p:spPr>
          <a:xfrm>
            <a:off x="628650" y="6444477"/>
            <a:ext cx="81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[1-3] </a:t>
            </a:r>
          </a:p>
        </p:txBody>
      </p:sp>
      <p:pic>
        <p:nvPicPr>
          <p:cNvPr id="3074" name="Picture 2" descr="Multi-Criteria Decision Analysis and GIS">
            <a:extLst>
              <a:ext uri="{FF2B5EF4-FFF2-40B4-BE49-F238E27FC236}">
                <a16:creationId xmlns:a16="http://schemas.microsoft.com/office/drawing/2014/main" id="{BC9A79B5-5E29-1E49-726E-350C9482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323" y="2084296"/>
            <a:ext cx="1999390" cy="24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ED137B-E859-4651-F0B5-2C8F1566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CF530A-B07F-ED92-C623-B6607B45D49E}"/>
              </a:ext>
            </a:extLst>
          </p:cNvPr>
          <p:cNvGrpSpPr/>
          <p:nvPr/>
        </p:nvGrpSpPr>
        <p:grpSpPr>
          <a:xfrm>
            <a:off x="3808544" y="2225786"/>
            <a:ext cx="1526909" cy="2154268"/>
            <a:chOff x="3116179" y="1765800"/>
            <a:chExt cx="1526909" cy="21542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30A2E-9099-86D4-A475-93999C0DB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6179" y="1765800"/>
              <a:ext cx="766622" cy="10601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519F2F-CF5D-90E5-4602-352C5DEED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75760" y="2249575"/>
              <a:ext cx="766622" cy="10601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C2E0DF-BFB1-EAD6-D60B-0C1C45876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6465" y="2859919"/>
              <a:ext cx="766623" cy="106014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BE7A6D6-F27F-ED7B-9AA8-520068E61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2231467"/>
            <a:ext cx="2452662" cy="21655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5314DA-8513-F5DC-C1B3-6BB652525578}"/>
              </a:ext>
            </a:extLst>
          </p:cNvPr>
          <p:cNvSpPr txBox="1"/>
          <p:nvPr/>
        </p:nvSpPr>
        <p:spPr>
          <a:xfrm>
            <a:off x="628651" y="4702404"/>
            <a:ext cx="2452661" cy="861774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Cluster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</a:rPr>
              <a:t>Mapping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0AE29-C512-06DF-E588-E591BE46B59E}"/>
              </a:ext>
            </a:extLst>
          </p:cNvPr>
          <p:cNvSpPr txBox="1"/>
          <p:nvPr/>
        </p:nvSpPr>
        <p:spPr>
          <a:xfrm>
            <a:off x="3345669" y="4679643"/>
            <a:ext cx="2452661" cy="89255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Cellular Automata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E04A47-4F97-D5B5-C23E-592C67B05051}"/>
              </a:ext>
            </a:extLst>
          </p:cNvPr>
          <p:cNvSpPr txBox="1"/>
          <p:nvPr/>
        </p:nvSpPr>
        <p:spPr>
          <a:xfrm>
            <a:off x="6062688" y="4698011"/>
            <a:ext cx="2452661" cy="861774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Multi-Criteria Decision Analysis</a:t>
            </a:r>
          </a:p>
        </p:txBody>
      </p:sp>
    </p:spTree>
    <p:extLst>
      <p:ext uri="{BB962C8B-B14F-4D97-AF65-F5344CB8AC3E}">
        <p14:creationId xmlns:p14="http://schemas.microsoft.com/office/powerpoint/2010/main" val="389807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Picture 28" descr="Open Data - Toronto (@Open_TO) / Twitter">
            <a:extLst>
              <a:ext uri="{FF2B5EF4-FFF2-40B4-BE49-F238E27FC236}">
                <a16:creationId xmlns:a16="http://schemas.microsoft.com/office/drawing/2014/main" id="{D1CE8DAC-5C3F-8D30-3630-F7164B625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07" y="1844473"/>
            <a:ext cx="678591" cy="67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6915A-1AA6-FD69-1DD6-E31B212A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4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E0CB8114-BDF7-C81E-C393-504FD87252D1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Recent Advancements</a:t>
            </a:r>
            <a:endParaRPr lang="en-US" sz="4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2EA14-AB7D-AD09-1A03-FC674E66B6F5}"/>
              </a:ext>
            </a:extLst>
          </p:cNvPr>
          <p:cNvSpPr txBox="1"/>
          <p:nvPr/>
        </p:nvSpPr>
        <p:spPr>
          <a:xfrm>
            <a:off x="1006624" y="3199611"/>
            <a:ext cx="2093495" cy="58477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7FB06-74BF-03AF-F665-658ED8442894}"/>
              </a:ext>
            </a:extLst>
          </p:cNvPr>
          <p:cNvSpPr txBox="1"/>
          <p:nvPr/>
        </p:nvSpPr>
        <p:spPr>
          <a:xfrm>
            <a:off x="5656355" y="3202721"/>
            <a:ext cx="2095200" cy="58477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8DD92-5F75-F73F-1D51-1BA1730F8234}"/>
              </a:ext>
            </a:extLst>
          </p:cNvPr>
          <p:cNvSpPr txBox="1"/>
          <p:nvPr/>
        </p:nvSpPr>
        <p:spPr>
          <a:xfrm>
            <a:off x="1586910" y="5121822"/>
            <a:ext cx="5582653" cy="107721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Automated Machine Learning (</a:t>
            </a:r>
            <a:r>
              <a:rPr lang="en-US" sz="3200" dirty="0" err="1">
                <a:solidFill>
                  <a:schemeClr val="bg1"/>
                </a:solidFill>
              </a:rPr>
              <a:t>AutoML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CBC6AD2-0540-BB04-D7A2-9E176534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82" y="3781544"/>
            <a:ext cx="1441111" cy="144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Bent Arrow 12">
            <a:extLst>
              <a:ext uri="{FF2B5EF4-FFF2-40B4-BE49-F238E27FC236}">
                <a16:creationId xmlns:a16="http://schemas.microsoft.com/office/drawing/2014/main" id="{7159E5B3-A03D-7DC1-6EF5-02310BAE4CD4}"/>
              </a:ext>
            </a:extLst>
          </p:cNvPr>
          <p:cNvSpPr/>
          <p:nvPr/>
        </p:nvSpPr>
        <p:spPr>
          <a:xfrm rot="10800000" flipH="1">
            <a:off x="2011952" y="4035876"/>
            <a:ext cx="1441111" cy="584775"/>
          </a:xfrm>
          <a:prstGeom prst="bentArrow">
            <a:avLst>
              <a:gd name="adj1" fmla="val 25000"/>
              <a:gd name="adj2" fmla="val 21912"/>
              <a:gd name="adj3" fmla="val 25000"/>
              <a:gd name="adj4" fmla="val 437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AFB766FA-4AB0-F697-8B63-A0FA551DB3BF}"/>
              </a:ext>
            </a:extLst>
          </p:cNvPr>
          <p:cNvSpPr/>
          <p:nvPr/>
        </p:nvSpPr>
        <p:spPr>
          <a:xfrm rot="10800000">
            <a:off x="5303412" y="4022407"/>
            <a:ext cx="1441111" cy="584775"/>
          </a:xfrm>
          <a:prstGeom prst="bentArrow">
            <a:avLst>
              <a:gd name="adj1" fmla="val 25000"/>
              <a:gd name="adj2" fmla="val 21912"/>
              <a:gd name="adj3" fmla="val 25000"/>
              <a:gd name="adj4" fmla="val 437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14" name="Picture 18" descr="Amazon Web Services Review | PCMag">
            <a:extLst>
              <a:ext uri="{FF2B5EF4-FFF2-40B4-BE49-F238E27FC236}">
                <a16:creationId xmlns:a16="http://schemas.microsoft.com/office/drawing/2014/main" id="{5C3742F5-8C02-477A-B63A-03D9905B4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t="23938" r="11418" b="14074"/>
          <a:stretch/>
        </p:blipFill>
        <p:spPr bwMode="auto">
          <a:xfrm>
            <a:off x="1840188" y="2614836"/>
            <a:ext cx="1259931" cy="55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Google Cloud Platform Tutorial: From Zero to Hero with GCP">
            <a:extLst>
              <a:ext uri="{FF2B5EF4-FFF2-40B4-BE49-F238E27FC236}">
                <a16:creationId xmlns:a16="http://schemas.microsoft.com/office/drawing/2014/main" id="{16860AAD-0A8A-330E-C859-B6EA286C9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6" t="10468" r="23685" b="8362"/>
          <a:stretch/>
        </p:blipFill>
        <p:spPr bwMode="auto">
          <a:xfrm>
            <a:off x="1006624" y="2285211"/>
            <a:ext cx="101717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Microsoft Azure Management - Imagar Solutions Company">
            <a:extLst>
              <a:ext uri="{FF2B5EF4-FFF2-40B4-BE49-F238E27FC236}">
                <a16:creationId xmlns:a16="http://schemas.microsoft.com/office/drawing/2014/main" id="{A291C11F-12E8-EF07-C56D-7F9F61E00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02" y="1862175"/>
            <a:ext cx="1078910" cy="6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IBM Cloud Training | New Horizons">
            <a:extLst>
              <a:ext uri="{FF2B5EF4-FFF2-40B4-BE49-F238E27FC236}">
                <a16:creationId xmlns:a16="http://schemas.microsoft.com/office/drawing/2014/main" id="{30B27918-94F9-1949-B393-849B97D35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4" t="9031" r="24809" b="12108"/>
          <a:stretch/>
        </p:blipFill>
        <p:spPr bwMode="auto">
          <a:xfrm>
            <a:off x="1102401" y="1585360"/>
            <a:ext cx="825615" cy="6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NASA Open Data Portal">
            <a:extLst>
              <a:ext uri="{FF2B5EF4-FFF2-40B4-BE49-F238E27FC236}">
                <a16:creationId xmlns:a16="http://schemas.microsoft.com/office/drawing/2014/main" id="{6807853F-52D4-A92A-F6E1-C79EDB27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31" y="1930478"/>
            <a:ext cx="456420" cy="45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Quick exit from editor? / Questions and Answers / OpenStreetMap Forum">
            <a:extLst>
              <a:ext uri="{FF2B5EF4-FFF2-40B4-BE49-F238E27FC236}">
                <a16:creationId xmlns:a16="http://schemas.microsoft.com/office/drawing/2014/main" id="{C3E78C10-E57D-51B3-96D4-19E2CC53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60" y="2550212"/>
            <a:ext cx="1911508" cy="6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>
            <a:extLst>
              <a:ext uri="{FF2B5EF4-FFF2-40B4-BE49-F238E27FC236}">
                <a16:creationId xmlns:a16="http://schemas.microsoft.com/office/drawing/2014/main" id="{9BCFC5FB-F52F-7346-9E0F-F22675F71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491567"/>
            <a:ext cx="1258406" cy="48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Twitter - Wikipedia">
            <a:extLst>
              <a:ext uri="{FF2B5EF4-FFF2-40B4-BE49-F238E27FC236}">
                <a16:creationId xmlns:a16="http://schemas.microsoft.com/office/drawing/2014/main" id="{F58CCC6A-0F20-AB11-E591-7D168DC8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641" y="2143617"/>
            <a:ext cx="348651" cy="2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Facebook logo and symbol, meaning, history, PNG">
            <a:extLst>
              <a:ext uri="{FF2B5EF4-FFF2-40B4-BE49-F238E27FC236}">
                <a16:creationId xmlns:a16="http://schemas.microsoft.com/office/drawing/2014/main" id="{50E1469F-A956-756B-C448-07E8F0D69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3" t="5158" r="20124" b="4946"/>
          <a:stretch/>
        </p:blipFill>
        <p:spPr bwMode="auto">
          <a:xfrm>
            <a:off x="5793382" y="1545617"/>
            <a:ext cx="473079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External Reference Links – NETL EDX Reference Shelf">
            <a:extLst>
              <a:ext uri="{FF2B5EF4-FFF2-40B4-BE49-F238E27FC236}">
                <a16:creationId xmlns:a16="http://schemas.microsoft.com/office/drawing/2014/main" id="{733C2241-43D0-D116-15D5-286091A4B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025" y="2482406"/>
            <a:ext cx="1265445" cy="18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4EDB6-51BF-7DA6-38C2-64844CAEC09D}"/>
              </a:ext>
            </a:extLst>
          </p:cNvPr>
          <p:cNvSpPr txBox="1"/>
          <p:nvPr/>
        </p:nvSpPr>
        <p:spPr>
          <a:xfrm>
            <a:off x="628650" y="6444477"/>
            <a:ext cx="95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[4-14] </a:t>
            </a:r>
          </a:p>
        </p:txBody>
      </p:sp>
    </p:spTree>
    <p:extLst>
      <p:ext uri="{BB962C8B-B14F-4D97-AF65-F5344CB8AC3E}">
        <p14:creationId xmlns:p14="http://schemas.microsoft.com/office/powerpoint/2010/main" val="60997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6915A-1AA6-FD69-1DD6-E31B212A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5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E0CB8114-BDF7-C81E-C393-504FD87252D1}"/>
              </a:ext>
            </a:extLst>
          </p:cNvPr>
          <p:cNvSpPr/>
          <p:nvPr/>
        </p:nvSpPr>
        <p:spPr>
          <a:xfrm>
            <a:off x="1" y="625642"/>
            <a:ext cx="4320000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THEN</a:t>
            </a:r>
            <a:endParaRPr lang="en-US" sz="4400" dirty="0">
              <a:latin typeface="+mj-lt"/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66A320AB-501D-079C-8ED0-6E65519F8A89}"/>
              </a:ext>
            </a:extLst>
          </p:cNvPr>
          <p:cNvSpPr/>
          <p:nvPr/>
        </p:nvSpPr>
        <p:spPr>
          <a:xfrm>
            <a:off x="4295276" y="625642"/>
            <a:ext cx="4547935" cy="770021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161D8-0964-7895-3794-49B54D84E183}"/>
              </a:ext>
            </a:extLst>
          </p:cNvPr>
          <p:cNvSpPr txBox="1"/>
          <p:nvPr/>
        </p:nvSpPr>
        <p:spPr>
          <a:xfrm>
            <a:off x="1006624" y="3043195"/>
            <a:ext cx="2093495" cy="58477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Expertise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0E207B5-8CD5-E76B-8415-9EE3EDE89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71" y="170399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8BD846-CB06-3921-2A21-1C3FF2684C55}"/>
              </a:ext>
            </a:extLst>
          </p:cNvPr>
          <p:cNvSpPr txBox="1"/>
          <p:nvPr/>
        </p:nvSpPr>
        <p:spPr>
          <a:xfrm>
            <a:off x="1006624" y="5367970"/>
            <a:ext cx="2093495" cy="107721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1-10 Scenarios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23D9344-FA9A-DA80-5675-B7A49A918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71" y="401140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DF50B-3811-5A83-89BC-9BC050F6F131}"/>
              </a:ext>
            </a:extLst>
          </p:cNvPr>
          <p:cNvSpPr txBox="1"/>
          <p:nvPr/>
        </p:nvSpPr>
        <p:spPr>
          <a:xfrm>
            <a:off x="5484505" y="3049506"/>
            <a:ext cx="2177716" cy="58477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Data Driven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F3F3DBC7-CB2C-02F5-A3B2-680E13A04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242" y="170399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0FEB6B-2AAB-4897-3AB3-BAFA94564F40}"/>
              </a:ext>
            </a:extLst>
          </p:cNvPr>
          <p:cNvSpPr txBox="1"/>
          <p:nvPr/>
        </p:nvSpPr>
        <p:spPr>
          <a:xfrm>
            <a:off x="5522495" y="5367970"/>
            <a:ext cx="2093495" cy="107721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100-1000 Scenarios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4F18CDB3-2E21-431C-EA7C-75A2EC437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242" y="401140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>
            <a:extLst>
              <a:ext uri="{FF2B5EF4-FFF2-40B4-BE49-F238E27FC236}">
                <a16:creationId xmlns:a16="http://schemas.microsoft.com/office/drawing/2014/main" id="{A44452EB-8F58-8D61-035F-5CB3C9F34817}"/>
              </a:ext>
            </a:extLst>
          </p:cNvPr>
          <p:cNvSpPr/>
          <p:nvPr/>
        </p:nvSpPr>
        <p:spPr>
          <a:xfrm>
            <a:off x="3922297" y="2038980"/>
            <a:ext cx="745958" cy="770021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EC997519-4614-9D8D-7664-BAA90FC6116E}"/>
              </a:ext>
            </a:extLst>
          </p:cNvPr>
          <p:cNvSpPr/>
          <p:nvPr/>
        </p:nvSpPr>
        <p:spPr>
          <a:xfrm>
            <a:off x="3922297" y="4346392"/>
            <a:ext cx="745958" cy="770021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27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A0DE8E02-7407-032E-11B5-A3BAE7D01D61}"/>
              </a:ext>
            </a:extLst>
          </p:cNvPr>
          <p:cNvSpPr/>
          <p:nvPr/>
        </p:nvSpPr>
        <p:spPr>
          <a:xfrm>
            <a:off x="192504" y="3296437"/>
            <a:ext cx="8795085" cy="1314853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4ED87-06B3-D437-BE67-0CDD74DB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6</a:t>
            </a:fld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42EE77F-EAB7-E026-A9F1-A473E9F2BFD5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The Idea</a:t>
            </a:r>
            <a:endParaRPr lang="en-US" sz="4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72AF1-308A-9128-C69A-CE07DDAB1628}"/>
              </a:ext>
            </a:extLst>
          </p:cNvPr>
          <p:cNvSpPr txBox="1"/>
          <p:nvPr/>
        </p:nvSpPr>
        <p:spPr>
          <a:xfrm>
            <a:off x="400049" y="4511014"/>
            <a:ext cx="2093495" cy="46166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Geodata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586215D-1EE3-658A-A7F0-15AD5951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97" y="335129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12E33-090C-CBE9-5C33-8478B68365E9}"/>
              </a:ext>
            </a:extLst>
          </p:cNvPr>
          <p:cNvSpPr txBox="1"/>
          <p:nvPr/>
        </p:nvSpPr>
        <p:spPr>
          <a:xfrm>
            <a:off x="2687765" y="4518965"/>
            <a:ext cx="2093495" cy="46166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AutoML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41514-6D0B-3710-E644-015646A49FA5}"/>
              </a:ext>
            </a:extLst>
          </p:cNvPr>
          <p:cNvSpPr txBox="1"/>
          <p:nvPr/>
        </p:nvSpPr>
        <p:spPr>
          <a:xfrm>
            <a:off x="4975481" y="4518965"/>
            <a:ext cx="3071939" cy="46166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Geo-interventions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0708C92F-E8A2-AF9F-CE38-344F365EC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96" y="3028437"/>
            <a:ext cx="1578327" cy="157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5E940B81-6937-46C0-BD39-BD7EF53BA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22" y="2809909"/>
            <a:ext cx="1796855" cy="179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087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4ED87-06B3-D437-BE67-0CDD74DB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7</a:t>
            </a:fld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42EE77F-EAB7-E026-A9F1-A473E9F2BFD5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Research Objective</a:t>
            </a:r>
            <a:endParaRPr lang="en-US" sz="4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53112-B1B4-53BF-3D09-614AB65D1513}"/>
              </a:ext>
            </a:extLst>
          </p:cNvPr>
          <p:cNvSpPr txBox="1"/>
          <p:nvPr/>
        </p:nvSpPr>
        <p:spPr>
          <a:xfrm>
            <a:off x="1281363" y="1763313"/>
            <a:ext cx="6581274" cy="120032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540000"/>
            <a:endParaRPr lang="en-US" sz="800" dirty="0">
              <a:solidFill>
                <a:schemeClr val="bg1"/>
              </a:solidFill>
            </a:endParaRPr>
          </a:p>
          <a:p>
            <a:pPr marL="540000"/>
            <a:r>
              <a:rPr lang="en-US" sz="2800" dirty="0">
                <a:solidFill>
                  <a:schemeClr val="bg1"/>
                </a:solidFill>
              </a:rPr>
              <a:t>Generate Geo-interventions with </a:t>
            </a:r>
            <a:r>
              <a:rPr lang="en-US" sz="2800" dirty="0" err="1">
                <a:solidFill>
                  <a:schemeClr val="bg1"/>
                </a:solidFill>
              </a:rPr>
              <a:t>AutoML</a:t>
            </a:r>
            <a:r>
              <a:rPr lang="en-US" sz="2800" dirty="0">
                <a:solidFill>
                  <a:schemeClr val="bg1"/>
                </a:solidFill>
              </a:rPr>
              <a:t> using Geodata</a:t>
            </a:r>
          </a:p>
          <a:p>
            <a:pPr marL="540000">
              <a:spcAft>
                <a:spcPts val="1200"/>
              </a:spcAft>
            </a:pPr>
            <a:endParaRPr lang="en-US" sz="8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D7500B-002A-E54C-51CB-8708005B2E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7306382"/>
              </p:ext>
            </p:extLst>
          </p:nvPr>
        </p:nvGraphicFramePr>
        <p:xfrm>
          <a:off x="1281364" y="3281555"/>
          <a:ext cx="6581273" cy="2156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6420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8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Methods</a:t>
            </a:r>
            <a:endParaRPr lang="en-US" sz="4400" dirty="0">
              <a:latin typeface="+mj-lt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698123D-5599-1B73-D646-F7EB50B5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22" y="240377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81C4674D-F24F-233C-6ED8-91AD55CA0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505" y="240377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650FC4C1-6752-7357-91D0-88E232ACD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588" y="240377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32DD5F40-CFF7-2A7C-A8C7-D83A6C3D0594}"/>
              </a:ext>
            </a:extLst>
          </p:cNvPr>
          <p:cNvSpPr/>
          <p:nvPr/>
        </p:nvSpPr>
        <p:spPr>
          <a:xfrm>
            <a:off x="2791326" y="2763774"/>
            <a:ext cx="613610" cy="720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D3AE5ED-664D-CD8E-8E71-D84BED7B82C7}"/>
              </a:ext>
            </a:extLst>
          </p:cNvPr>
          <p:cNvSpPr/>
          <p:nvPr/>
        </p:nvSpPr>
        <p:spPr>
          <a:xfrm>
            <a:off x="5418074" y="2709000"/>
            <a:ext cx="613610" cy="720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759FB-F485-9BB8-FD2F-F7F40F7A2356}"/>
              </a:ext>
            </a:extLst>
          </p:cNvPr>
          <p:cNvSpPr txBox="1"/>
          <p:nvPr/>
        </p:nvSpPr>
        <p:spPr>
          <a:xfrm>
            <a:off x="722674" y="4017719"/>
            <a:ext cx="2093495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Geo-binning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DDE608-EB33-94DE-106D-3862552277CB}"/>
              </a:ext>
            </a:extLst>
          </p:cNvPr>
          <p:cNvSpPr txBox="1"/>
          <p:nvPr/>
        </p:nvSpPr>
        <p:spPr>
          <a:xfrm>
            <a:off x="3364757" y="4017719"/>
            <a:ext cx="2093495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AutoML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87542-A7C5-96E9-944B-1124F97F7B85}"/>
              </a:ext>
            </a:extLst>
          </p:cNvPr>
          <p:cNvSpPr txBox="1"/>
          <p:nvPr/>
        </p:nvSpPr>
        <p:spPr>
          <a:xfrm>
            <a:off x="5862461" y="4016891"/>
            <a:ext cx="2382253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Prediction Optimization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83A787-903C-8620-3B8A-F134B005D595}"/>
              </a:ext>
            </a:extLst>
          </p:cNvPr>
          <p:cNvSpPr>
            <a:spLocks noChangeAspect="1"/>
          </p:cNvSpPr>
          <p:nvPr/>
        </p:nvSpPr>
        <p:spPr>
          <a:xfrm>
            <a:off x="722674" y="1866802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4E6C71-6477-9765-0A5F-39097F2EFA4B}"/>
              </a:ext>
            </a:extLst>
          </p:cNvPr>
          <p:cNvSpPr>
            <a:spLocks noChangeAspect="1"/>
          </p:cNvSpPr>
          <p:nvPr/>
        </p:nvSpPr>
        <p:spPr>
          <a:xfrm>
            <a:off x="3364757" y="1863774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CBDA56-81BD-2911-1CB6-81F1B6E5DC4D}"/>
              </a:ext>
            </a:extLst>
          </p:cNvPr>
          <p:cNvSpPr>
            <a:spLocks noChangeAspect="1"/>
          </p:cNvSpPr>
          <p:nvPr/>
        </p:nvSpPr>
        <p:spPr>
          <a:xfrm>
            <a:off x="6006840" y="1863774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D6B20C-91B2-2113-F3FE-E5F048F88659}"/>
              </a:ext>
            </a:extLst>
          </p:cNvPr>
          <p:cNvSpPr/>
          <p:nvPr/>
        </p:nvSpPr>
        <p:spPr>
          <a:xfrm>
            <a:off x="722675" y="4377719"/>
            <a:ext cx="2093494" cy="166896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Joins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940D36-C5C5-6D38-F314-96F915220B14}"/>
              </a:ext>
            </a:extLst>
          </p:cNvPr>
          <p:cNvSpPr/>
          <p:nvPr/>
        </p:nvSpPr>
        <p:spPr>
          <a:xfrm>
            <a:off x="3364758" y="4386223"/>
            <a:ext cx="2093494" cy="166896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Var. Importance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ABEA32-47FC-A564-6320-0EE1AAC0171F}"/>
              </a:ext>
            </a:extLst>
          </p:cNvPr>
          <p:cNvSpPr/>
          <p:nvPr/>
        </p:nvSpPr>
        <p:spPr>
          <a:xfrm>
            <a:off x="5870408" y="4373902"/>
            <a:ext cx="2382253" cy="166896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geo-interventions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</a:t>
            </a:r>
            <a:r>
              <a:rPr lang="en-US" dirty="0" err="1"/>
              <a:t>AutoML</a:t>
            </a:r>
            <a:r>
              <a:rPr lang="en-US" dirty="0"/>
              <a:t>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User-guided</a:t>
            </a:r>
          </a:p>
        </p:txBody>
      </p:sp>
    </p:spTree>
    <p:extLst>
      <p:ext uri="{BB962C8B-B14F-4D97-AF65-F5344CB8AC3E}">
        <p14:creationId xmlns:p14="http://schemas.microsoft.com/office/powerpoint/2010/main" val="245665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9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    1    Geo-binning</a:t>
            </a:r>
            <a:endParaRPr lang="en-US" sz="4400" dirty="0">
              <a:latin typeface="+mj-lt"/>
            </a:endParaRPr>
          </a:p>
        </p:txBody>
      </p:sp>
      <p:pic>
        <p:nvPicPr>
          <p:cNvPr id="12290" name="Picture 2" descr="10x10 Grid PNG - 10 By 10 Square Grid | Pnggrid">
            <a:extLst>
              <a:ext uri="{FF2B5EF4-FFF2-40B4-BE49-F238E27FC236}">
                <a16:creationId xmlns:a16="http://schemas.microsoft.com/office/drawing/2014/main" id="{77E18C70-8F2C-0B50-32FB-2FAC6A537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94" y="2080124"/>
            <a:ext cx="2057401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A9D5E76-AB84-6BE4-8DC4-76E2E39E876F}"/>
              </a:ext>
            </a:extLst>
          </p:cNvPr>
          <p:cNvGrpSpPr/>
          <p:nvPr/>
        </p:nvGrpSpPr>
        <p:grpSpPr>
          <a:xfrm>
            <a:off x="673181" y="2635164"/>
            <a:ext cx="841973" cy="947320"/>
            <a:chOff x="818147" y="2309136"/>
            <a:chExt cx="841973" cy="9473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1F9EE02-D1DC-6835-1D69-7BC111DEFF2D}"/>
                </a:ext>
              </a:extLst>
            </p:cNvPr>
            <p:cNvSpPr/>
            <p:nvPr/>
          </p:nvSpPr>
          <p:spPr>
            <a:xfrm>
              <a:off x="818147" y="230913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Point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C18349-2BFD-BEF5-676D-95EF9214608F}"/>
                </a:ext>
              </a:extLst>
            </p:cNvPr>
            <p:cNvGrpSpPr/>
            <p:nvPr/>
          </p:nvGrpSpPr>
          <p:grpSpPr>
            <a:xfrm>
              <a:off x="818147" y="2592931"/>
              <a:ext cx="841973" cy="369332"/>
              <a:chOff x="818147" y="2533653"/>
              <a:chExt cx="841973" cy="369332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4AD8B83-D4FC-C613-5AC5-378C883389E1}"/>
                  </a:ext>
                </a:extLst>
              </p:cNvPr>
              <p:cNvCxnSpPr/>
              <p:nvPr/>
            </p:nvCxnSpPr>
            <p:spPr>
              <a:xfrm>
                <a:off x="818147" y="2718319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28055-7B04-EB1B-5B0A-08C4603581EC}"/>
                  </a:ext>
                </a:extLst>
              </p:cNvPr>
              <p:cNvSpPr txBox="1"/>
              <p:nvPr/>
            </p:nvSpPr>
            <p:spPr>
              <a:xfrm>
                <a:off x="1013198" y="2533653"/>
                <a:ext cx="646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BB280B-74D5-A7D4-90C6-EF5CEFA700C4}"/>
                </a:ext>
              </a:extLst>
            </p:cNvPr>
            <p:cNvSpPr/>
            <p:nvPr/>
          </p:nvSpPr>
          <p:spPr>
            <a:xfrm>
              <a:off x="818147" y="3076456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224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Polygon</a:t>
              </a:r>
            </a:p>
          </p:txBody>
        </p:sp>
      </p:grpSp>
      <p:sp>
        <p:nvSpPr>
          <p:cNvPr id="28" name="Right Brace 27">
            <a:extLst>
              <a:ext uri="{FF2B5EF4-FFF2-40B4-BE49-F238E27FC236}">
                <a16:creationId xmlns:a16="http://schemas.microsoft.com/office/drawing/2014/main" id="{FD3B0694-3A0F-E224-C474-58B230DB9108}"/>
              </a:ext>
            </a:extLst>
          </p:cNvPr>
          <p:cNvSpPr/>
          <p:nvPr/>
        </p:nvSpPr>
        <p:spPr>
          <a:xfrm>
            <a:off x="1949589" y="2725164"/>
            <a:ext cx="180000" cy="767320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9255BAE3-F6CE-A4C7-C419-F6D06412762D}"/>
              </a:ext>
            </a:extLst>
          </p:cNvPr>
          <p:cNvSpPr/>
          <p:nvPr/>
        </p:nvSpPr>
        <p:spPr>
          <a:xfrm>
            <a:off x="4572000" y="2932855"/>
            <a:ext cx="490654" cy="3415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81" name="Group 11280">
            <a:extLst>
              <a:ext uri="{FF2B5EF4-FFF2-40B4-BE49-F238E27FC236}">
                <a16:creationId xmlns:a16="http://schemas.microsoft.com/office/drawing/2014/main" id="{4C12B8DD-C2A4-0892-3F35-32A03DE20B31}"/>
              </a:ext>
            </a:extLst>
          </p:cNvPr>
          <p:cNvGrpSpPr/>
          <p:nvPr/>
        </p:nvGrpSpPr>
        <p:grpSpPr>
          <a:xfrm>
            <a:off x="5438796" y="1547908"/>
            <a:ext cx="3409384" cy="3111431"/>
            <a:chOff x="5438796" y="1547908"/>
            <a:chExt cx="3409384" cy="311143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8F97A21-B209-A7F4-B191-3BF876B19F6A}"/>
                </a:ext>
              </a:extLst>
            </p:cNvPr>
            <p:cNvGrpSpPr/>
            <p:nvPr/>
          </p:nvGrpSpPr>
          <p:grpSpPr>
            <a:xfrm>
              <a:off x="5438796" y="1547908"/>
              <a:ext cx="2141360" cy="3111431"/>
              <a:chOff x="5576897" y="1206221"/>
              <a:chExt cx="2141360" cy="3111431"/>
            </a:xfrm>
          </p:grpSpPr>
          <p:pic>
            <p:nvPicPr>
              <p:cNvPr id="12296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717905E6-BD74-ACC5-3238-C05F9DF08C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576897" y="1206221"/>
                <a:ext cx="1995280" cy="1995280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21094C7E-BD9D-ABAA-86E8-9051A3CF4F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643986" y="1767274"/>
                <a:ext cx="1995280" cy="1995280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ED108568-31CF-0DD9-5A9B-02E976FDF8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722977" y="2322372"/>
                <a:ext cx="1995280" cy="1995280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E54712-C8C6-E92E-03E3-291DFDBBDB4B}"/>
                </a:ext>
              </a:extLst>
            </p:cNvPr>
            <p:cNvSpPr txBox="1"/>
            <p:nvPr/>
          </p:nvSpPr>
          <p:spPr>
            <a:xfrm>
              <a:off x="7966760" y="2342321"/>
              <a:ext cx="881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2E0AA4-E02C-8FE0-51B9-1B5CBF825C8B}"/>
                </a:ext>
              </a:extLst>
            </p:cNvPr>
            <p:cNvSpPr txBox="1"/>
            <p:nvPr/>
          </p:nvSpPr>
          <p:spPr>
            <a:xfrm>
              <a:off x="7967022" y="2909806"/>
              <a:ext cx="881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F3FD96-2275-0F76-90B6-F75ABC2E4818}"/>
                </a:ext>
              </a:extLst>
            </p:cNvPr>
            <p:cNvSpPr txBox="1"/>
            <p:nvPr/>
          </p:nvSpPr>
          <p:spPr>
            <a:xfrm>
              <a:off x="7961660" y="3492484"/>
              <a:ext cx="886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n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A40810-FD34-48CF-1A74-4FA47DCA73CA}"/>
                </a:ext>
              </a:extLst>
            </p:cNvPr>
            <p:cNvSpPr txBox="1"/>
            <p:nvPr/>
          </p:nvSpPr>
          <p:spPr>
            <a:xfrm rot="5400000">
              <a:off x="8071588" y="3201145"/>
              <a:ext cx="297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78F69FAB-75A8-10A9-B898-6FD0C5358144}"/>
              </a:ext>
            </a:extLst>
          </p:cNvPr>
          <p:cNvSpPr/>
          <p:nvPr/>
        </p:nvSpPr>
        <p:spPr>
          <a:xfrm>
            <a:off x="2492607" y="252698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DDC914-F73A-F017-F551-A1C26F7A9838}"/>
              </a:ext>
            </a:extLst>
          </p:cNvPr>
          <p:cNvSpPr/>
          <p:nvPr/>
        </p:nvSpPr>
        <p:spPr>
          <a:xfrm>
            <a:off x="2872640" y="267938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52BF10-9009-FB77-2478-195D07215421}"/>
              </a:ext>
            </a:extLst>
          </p:cNvPr>
          <p:cNvSpPr/>
          <p:nvPr/>
        </p:nvSpPr>
        <p:spPr>
          <a:xfrm>
            <a:off x="2521917" y="3242096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57DECD-1E90-545A-0CE4-158FAC5D015B}"/>
              </a:ext>
            </a:extLst>
          </p:cNvPr>
          <p:cNvSpPr/>
          <p:nvPr/>
        </p:nvSpPr>
        <p:spPr>
          <a:xfrm>
            <a:off x="3744044" y="3171756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D0025D-0A45-034B-D435-37C89AA6DFD7}"/>
              </a:ext>
            </a:extLst>
          </p:cNvPr>
          <p:cNvSpPr/>
          <p:nvPr/>
        </p:nvSpPr>
        <p:spPr>
          <a:xfrm>
            <a:off x="3858343" y="326847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954A273-5F93-6D46-65EA-01D654B7ED89}"/>
              </a:ext>
            </a:extLst>
          </p:cNvPr>
          <p:cNvSpPr/>
          <p:nvPr/>
        </p:nvSpPr>
        <p:spPr>
          <a:xfrm>
            <a:off x="2759303" y="383117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D28E1A2-9D88-F553-1A02-AEFB46341D16}"/>
              </a:ext>
            </a:extLst>
          </p:cNvPr>
          <p:cNvSpPr/>
          <p:nvPr/>
        </p:nvSpPr>
        <p:spPr>
          <a:xfrm>
            <a:off x="3084622" y="3162964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FFD045B-2DC1-672B-759D-B8E29CF927C0}"/>
              </a:ext>
            </a:extLst>
          </p:cNvPr>
          <p:cNvSpPr/>
          <p:nvPr/>
        </p:nvSpPr>
        <p:spPr>
          <a:xfrm>
            <a:off x="2812059" y="393668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024617-3F3E-382E-6125-390F10F39A5A}"/>
              </a:ext>
            </a:extLst>
          </p:cNvPr>
          <p:cNvSpPr/>
          <p:nvPr/>
        </p:nvSpPr>
        <p:spPr>
          <a:xfrm>
            <a:off x="2645007" y="267938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EE5EEF5-3203-D262-F1D7-B7470405C807}"/>
              </a:ext>
            </a:extLst>
          </p:cNvPr>
          <p:cNvSpPr/>
          <p:nvPr/>
        </p:nvSpPr>
        <p:spPr>
          <a:xfrm>
            <a:off x="4142631" y="259439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FAEA2EC-FCCA-9AE1-C481-F25056C4D659}"/>
              </a:ext>
            </a:extLst>
          </p:cNvPr>
          <p:cNvCxnSpPr/>
          <p:nvPr/>
        </p:nvCxnSpPr>
        <p:spPr>
          <a:xfrm>
            <a:off x="3084622" y="3582484"/>
            <a:ext cx="1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50275A8-C821-6824-C7AA-5C7F74C078FD}"/>
              </a:ext>
            </a:extLst>
          </p:cNvPr>
          <p:cNvCxnSpPr/>
          <p:nvPr/>
        </p:nvCxnSpPr>
        <p:spPr>
          <a:xfrm>
            <a:off x="3404076" y="2630397"/>
            <a:ext cx="1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D6F67EA-2E31-EC0B-289C-D1A08B59A5D0}"/>
              </a:ext>
            </a:extLst>
          </p:cNvPr>
          <p:cNvCxnSpPr>
            <a:cxnSpLocks/>
          </p:cNvCxnSpPr>
          <p:nvPr/>
        </p:nvCxnSpPr>
        <p:spPr>
          <a:xfrm>
            <a:off x="3133313" y="3831178"/>
            <a:ext cx="77182" cy="141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67A18DD-4DF5-9CEB-A207-4762F3A35892}"/>
              </a:ext>
            </a:extLst>
          </p:cNvPr>
          <p:cNvCxnSpPr>
            <a:cxnSpLocks/>
          </p:cNvCxnSpPr>
          <p:nvPr/>
        </p:nvCxnSpPr>
        <p:spPr>
          <a:xfrm>
            <a:off x="2465007" y="2890375"/>
            <a:ext cx="1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4" name="Straight Connector 11263">
            <a:extLst>
              <a:ext uri="{FF2B5EF4-FFF2-40B4-BE49-F238E27FC236}">
                <a16:creationId xmlns:a16="http://schemas.microsoft.com/office/drawing/2014/main" id="{150596CA-5985-3854-CF39-D4F568C21AF2}"/>
              </a:ext>
            </a:extLst>
          </p:cNvPr>
          <p:cNvCxnSpPr>
            <a:cxnSpLocks/>
          </p:cNvCxnSpPr>
          <p:nvPr/>
        </p:nvCxnSpPr>
        <p:spPr>
          <a:xfrm flipH="1">
            <a:off x="2900109" y="3831177"/>
            <a:ext cx="12691" cy="1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7" name="Straight Connector 11266">
            <a:extLst>
              <a:ext uri="{FF2B5EF4-FFF2-40B4-BE49-F238E27FC236}">
                <a16:creationId xmlns:a16="http://schemas.microsoft.com/office/drawing/2014/main" id="{7F21DE25-6331-8B3D-A685-560D6D393AA5}"/>
              </a:ext>
            </a:extLst>
          </p:cNvPr>
          <p:cNvCxnSpPr>
            <a:cxnSpLocks/>
          </p:cNvCxnSpPr>
          <p:nvPr/>
        </p:nvCxnSpPr>
        <p:spPr>
          <a:xfrm flipH="1">
            <a:off x="4040033" y="2474233"/>
            <a:ext cx="12691" cy="1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8" name="Rectangle 11267">
            <a:extLst>
              <a:ext uri="{FF2B5EF4-FFF2-40B4-BE49-F238E27FC236}">
                <a16:creationId xmlns:a16="http://schemas.microsoft.com/office/drawing/2014/main" id="{15F9F0E8-B7F4-BB44-1208-5ED746CCA40A}"/>
              </a:ext>
            </a:extLst>
          </p:cNvPr>
          <p:cNvSpPr>
            <a:spLocks noChangeAspect="1"/>
          </p:cNvSpPr>
          <p:nvPr/>
        </p:nvSpPr>
        <p:spPr>
          <a:xfrm>
            <a:off x="3401583" y="3509024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69" name="Rectangle 11268">
            <a:extLst>
              <a:ext uri="{FF2B5EF4-FFF2-40B4-BE49-F238E27FC236}">
                <a16:creationId xmlns:a16="http://schemas.microsoft.com/office/drawing/2014/main" id="{2F339A94-A0CC-B9BC-D4D0-631D4B317D4C}"/>
              </a:ext>
            </a:extLst>
          </p:cNvPr>
          <p:cNvSpPr>
            <a:spLocks noChangeAspect="1"/>
          </p:cNvSpPr>
          <p:nvPr/>
        </p:nvSpPr>
        <p:spPr>
          <a:xfrm>
            <a:off x="2447467" y="2621653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0" name="Rectangle 11269">
            <a:extLst>
              <a:ext uri="{FF2B5EF4-FFF2-40B4-BE49-F238E27FC236}">
                <a16:creationId xmlns:a16="http://schemas.microsoft.com/office/drawing/2014/main" id="{9996AF82-10E8-7421-B0B2-550E1E2A7DD3}"/>
              </a:ext>
            </a:extLst>
          </p:cNvPr>
          <p:cNvSpPr>
            <a:spLocks noChangeAspect="1"/>
          </p:cNvSpPr>
          <p:nvPr/>
        </p:nvSpPr>
        <p:spPr>
          <a:xfrm>
            <a:off x="3441483" y="2220261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65E0991C-8F56-578A-8657-AE1042E75B44}"/>
              </a:ext>
            </a:extLst>
          </p:cNvPr>
          <p:cNvSpPr>
            <a:spLocks noChangeAspect="1"/>
          </p:cNvSpPr>
          <p:nvPr/>
        </p:nvSpPr>
        <p:spPr>
          <a:xfrm>
            <a:off x="4115631" y="3864685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2" name="Rectangle 11271">
            <a:extLst>
              <a:ext uri="{FF2B5EF4-FFF2-40B4-BE49-F238E27FC236}">
                <a16:creationId xmlns:a16="http://schemas.microsoft.com/office/drawing/2014/main" id="{567F78D5-A1A9-947C-EF8A-C844CEFE0AA7}"/>
              </a:ext>
            </a:extLst>
          </p:cNvPr>
          <p:cNvSpPr>
            <a:spLocks noChangeAspect="1"/>
          </p:cNvSpPr>
          <p:nvPr/>
        </p:nvSpPr>
        <p:spPr>
          <a:xfrm>
            <a:off x="3150861" y="3295811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DBAFB4C5-0A1F-6CFC-E5A2-5F201189B946}"/>
              </a:ext>
            </a:extLst>
          </p:cNvPr>
          <p:cNvSpPr>
            <a:spLocks noChangeAspect="1"/>
          </p:cNvSpPr>
          <p:nvPr/>
        </p:nvSpPr>
        <p:spPr>
          <a:xfrm>
            <a:off x="3531483" y="2481987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4" name="Rectangle 11273">
            <a:extLst>
              <a:ext uri="{FF2B5EF4-FFF2-40B4-BE49-F238E27FC236}">
                <a16:creationId xmlns:a16="http://schemas.microsoft.com/office/drawing/2014/main" id="{EB7860A8-52B5-5429-7F01-310E3147D566}"/>
              </a:ext>
            </a:extLst>
          </p:cNvPr>
          <p:cNvSpPr>
            <a:spLocks noChangeAspect="1"/>
          </p:cNvSpPr>
          <p:nvPr/>
        </p:nvSpPr>
        <p:spPr>
          <a:xfrm>
            <a:off x="2461113" y="3849178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5" name="TextBox 11274">
            <a:extLst>
              <a:ext uri="{FF2B5EF4-FFF2-40B4-BE49-F238E27FC236}">
                <a16:creationId xmlns:a16="http://schemas.microsoft.com/office/drawing/2014/main" id="{F9F6F8B4-0B3D-5BF2-86DF-56E8F21264C0}"/>
              </a:ext>
            </a:extLst>
          </p:cNvPr>
          <p:cNvSpPr txBox="1"/>
          <p:nvPr/>
        </p:nvSpPr>
        <p:spPr>
          <a:xfrm>
            <a:off x="2353436" y="4578686"/>
            <a:ext cx="1994716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Geo-bins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76" name="TextBox 11275">
            <a:extLst>
              <a:ext uri="{FF2B5EF4-FFF2-40B4-BE49-F238E27FC236}">
                <a16:creationId xmlns:a16="http://schemas.microsoft.com/office/drawing/2014/main" id="{C6EB976F-7409-DC3A-3484-A60C5B3B80AD}"/>
              </a:ext>
            </a:extLst>
          </p:cNvPr>
          <p:cNvSpPr txBox="1"/>
          <p:nvPr/>
        </p:nvSpPr>
        <p:spPr>
          <a:xfrm>
            <a:off x="663459" y="4578686"/>
            <a:ext cx="1466130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Geodata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77" name="TextBox 11276">
            <a:extLst>
              <a:ext uri="{FF2B5EF4-FFF2-40B4-BE49-F238E27FC236}">
                <a16:creationId xmlns:a16="http://schemas.microsoft.com/office/drawing/2014/main" id="{12E3DE3A-7440-67BA-020E-38CF3672B78C}"/>
              </a:ext>
            </a:extLst>
          </p:cNvPr>
          <p:cNvSpPr txBox="1"/>
          <p:nvPr/>
        </p:nvSpPr>
        <p:spPr>
          <a:xfrm>
            <a:off x="5302633" y="4578686"/>
            <a:ext cx="2559765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Aggregation</a:t>
            </a:r>
          </a:p>
        </p:txBody>
      </p:sp>
      <p:sp>
        <p:nvSpPr>
          <p:cNvPr id="11278" name="Rectangle 11277">
            <a:extLst>
              <a:ext uri="{FF2B5EF4-FFF2-40B4-BE49-F238E27FC236}">
                <a16:creationId xmlns:a16="http://schemas.microsoft.com/office/drawing/2014/main" id="{CD45EF08-5078-A101-CD9A-24CF0657D209}"/>
              </a:ext>
            </a:extLst>
          </p:cNvPr>
          <p:cNvSpPr/>
          <p:nvPr/>
        </p:nvSpPr>
        <p:spPr>
          <a:xfrm>
            <a:off x="2353436" y="4947776"/>
            <a:ext cx="1994716" cy="104631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600" dirty="0"/>
              <a:t>Spatial join geom. to each grid cell</a:t>
            </a:r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0EB6DC64-4A4E-9B0A-9F93-0DE1B9EA29A1}"/>
              </a:ext>
            </a:extLst>
          </p:cNvPr>
          <p:cNvSpPr/>
          <p:nvPr/>
        </p:nvSpPr>
        <p:spPr>
          <a:xfrm>
            <a:off x="657608" y="4943871"/>
            <a:ext cx="1466130" cy="104631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600" dirty="0"/>
              <a:t>Geodata with geometry and variables</a:t>
            </a:r>
          </a:p>
        </p:txBody>
      </p:sp>
      <p:sp>
        <p:nvSpPr>
          <p:cNvPr id="11280" name="Rectangle 11279">
            <a:extLst>
              <a:ext uri="{FF2B5EF4-FFF2-40B4-BE49-F238E27FC236}">
                <a16:creationId xmlns:a16="http://schemas.microsoft.com/office/drawing/2014/main" id="{7AC5E43F-4B36-8EA4-7482-0AF2F9E7BD4C}"/>
              </a:ext>
            </a:extLst>
          </p:cNvPr>
          <p:cNvSpPr/>
          <p:nvPr/>
        </p:nvSpPr>
        <p:spPr>
          <a:xfrm>
            <a:off x="5309974" y="4943871"/>
            <a:ext cx="2552423" cy="104631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600" dirty="0"/>
              <a:t>For each grid cell, count geom. and calc. stats (sum, unique, </a:t>
            </a:r>
            <a:r>
              <a:rPr lang="en-US" sz="1600" dirty="0" err="1"/>
              <a:t>etc</a:t>
            </a:r>
            <a:r>
              <a:rPr lang="en-US" sz="1600" dirty="0"/>
              <a:t>) for variables</a:t>
            </a:r>
          </a:p>
        </p:txBody>
      </p:sp>
      <p:sp>
        <p:nvSpPr>
          <p:cNvPr id="11282" name="TextBox 11281">
            <a:extLst>
              <a:ext uri="{FF2B5EF4-FFF2-40B4-BE49-F238E27FC236}">
                <a16:creationId xmlns:a16="http://schemas.microsoft.com/office/drawing/2014/main" id="{052E95BA-8F9E-2623-8B1E-9E0AB50A4B86}"/>
              </a:ext>
            </a:extLst>
          </p:cNvPr>
          <p:cNvSpPr txBox="1"/>
          <p:nvPr/>
        </p:nvSpPr>
        <p:spPr>
          <a:xfrm>
            <a:off x="628650" y="6444477"/>
            <a:ext cx="81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[15] </a:t>
            </a:r>
          </a:p>
        </p:txBody>
      </p:sp>
    </p:spTree>
    <p:extLst>
      <p:ext uri="{BB962C8B-B14F-4D97-AF65-F5344CB8AC3E}">
        <p14:creationId xmlns:p14="http://schemas.microsoft.com/office/powerpoint/2010/main" val="729578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6149</TotalTime>
  <Words>740</Words>
  <Application>Microsoft Macintosh PowerPoint</Application>
  <PresentationFormat>On-screen Show (4:3)</PresentationFormat>
  <Paragraphs>154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Generative Design for Precision Geo-interventions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Design for Precision Geo-interventions</dc:title>
  <dc:creator>Richard Wen</dc:creator>
  <cp:lastModifiedBy>Richard Wen</cp:lastModifiedBy>
  <cp:revision>86</cp:revision>
  <dcterms:created xsi:type="dcterms:W3CDTF">2022-10-17T00:13:04Z</dcterms:created>
  <dcterms:modified xsi:type="dcterms:W3CDTF">2022-10-21T06:42:36Z</dcterms:modified>
</cp:coreProperties>
</file>